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585" r:id="rId14"/>
    <p:sldId id="374" r:id="rId15"/>
    <p:sldId id="549" r:id="rId16"/>
    <p:sldId id="550" r:id="rId17"/>
    <p:sldId id="379" r:id="rId18"/>
    <p:sldId id="551" r:id="rId19"/>
    <p:sldId id="552" r:id="rId20"/>
    <p:sldId id="382" r:id="rId21"/>
    <p:sldId id="588" r:id="rId22"/>
    <p:sldId id="554" r:id="rId23"/>
    <p:sldId id="385" r:id="rId24"/>
    <p:sldId id="589" r:id="rId25"/>
    <p:sldId id="556" r:id="rId26"/>
    <p:sldId id="289" r:id="rId27"/>
    <p:sldId id="559" r:id="rId28"/>
    <p:sldId id="560" r:id="rId29"/>
    <p:sldId id="388" r:id="rId30"/>
    <p:sldId id="561" r:id="rId31"/>
    <p:sldId id="562" r:id="rId32"/>
    <p:sldId id="297" r:id="rId33"/>
    <p:sldId id="590" r:id="rId34"/>
    <p:sldId id="564" r:id="rId35"/>
    <p:sldId id="301" r:id="rId36"/>
    <p:sldId id="565" r:id="rId37"/>
    <p:sldId id="566" r:id="rId38"/>
    <p:sldId id="391" r:id="rId39"/>
    <p:sldId id="567" r:id="rId40"/>
    <p:sldId id="586" r:id="rId41"/>
    <p:sldId id="394" r:id="rId42"/>
    <p:sldId id="583" r:id="rId43"/>
    <p:sldId id="584" r:id="rId44"/>
    <p:sldId id="397" r:id="rId45"/>
    <p:sldId id="571" r:id="rId46"/>
    <p:sldId id="572" r:id="rId47"/>
    <p:sldId id="400" r:id="rId48"/>
    <p:sldId id="573" r:id="rId49"/>
    <p:sldId id="574" r:id="rId50"/>
    <p:sldId id="403" r:id="rId51"/>
    <p:sldId id="575" r:id="rId52"/>
    <p:sldId id="576" r:id="rId53"/>
    <p:sldId id="406" r:id="rId54"/>
    <p:sldId id="577" r:id="rId55"/>
    <p:sldId id="578" r:id="rId56"/>
    <p:sldId id="358" r:id="rId57"/>
    <p:sldId id="579" r:id="rId58"/>
    <p:sldId id="580" r:id="rId59"/>
    <p:sldId id="361" r:id="rId60"/>
    <p:sldId id="581" r:id="rId61"/>
    <p:sldId id="587" r:id="rId62"/>
    <p:sldId id="341"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FFC8"/>
    <a:srgbClr val="EAEAEA"/>
    <a:srgbClr val="9ED000"/>
    <a:srgbClr val="F5FFC2"/>
    <a:srgbClr val="EBFFD2"/>
    <a:srgbClr val="EBFFDC"/>
    <a:srgbClr val="9BCC00"/>
    <a:srgbClr val="F4FCD8"/>
    <a:srgbClr val="FAF7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62" autoAdjust="0"/>
    <p:restoredTop sz="94444" autoAdjust="0"/>
  </p:normalViewPr>
  <p:slideViewPr>
    <p:cSldViewPr>
      <p:cViewPr>
        <p:scale>
          <a:sx n="40" d="100"/>
          <a:sy n="40" d="100"/>
        </p:scale>
        <p:origin x="-180" y="-738"/>
      </p:cViewPr>
      <p:guideLst>
        <p:guide orient="horz" pos="2160"/>
        <p:guide pos="2880"/>
      </p:guideLst>
    </p:cSldViewPr>
  </p:slideViewPr>
  <p:outlineViewPr>
    <p:cViewPr>
      <p:scale>
        <a:sx n="33" d="100"/>
        <a:sy n="33" d="100"/>
      </p:scale>
      <p:origin x="0" y="3885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oo.gl/jSuZ2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en.wikipedia.org/wiki/Serial_communication"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image" Target="../media/image21.jpeg"/><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Journaling_file_system" TargetMode="External"/><Relationship Id="rId2" Type="http://schemas.openxmlformats.org/officeDocument/2006/relationships/hyperlink" Target="http://goo.gl/bbfVSY"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en.wikipedia.org/wiki/Dual_Vee_Model" TargetMode="External"/><Relationship Id="rId7" Type="http://schemas.openxmlformats.org/officeDocument/2006/relationships/hyperlink" Target="http://en.wikipedia.org/wiki/Scrum_(software_development)" TargetMode="External"/><Relationship Id="rId2" Type="http://schemas.openxmlformats.org/officeDocument/2006/relationships/hyperlink" Target="http://en.wikipedia.org/wiki/List_of_Microsoft_codenam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Spiral_model" TargetMode="External"/><Relationship Id="rId4" Type="http://schemas.openxmlformats.org/officeDocument/2006/relationships/hyperlink" Target="http://goo.gl/f9tgGx" TargetMode="External"/><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47.png"/><Relationship Id="rId3" Type="http://schemas.microsoft.com/office/2007/relationships/hdphoto" Target="../media/hdphoto5.wdp"/><Relationship Id="rId7" Type="http://schemas.openxmlformats.org/officeDocument/2006/relationships/image" Target="../media/image42.jpeg"/><Relationship Id="rId12" Type="http://schemas.openxmlformats.org/officeDocument/2006/relationships/image" Target="../media/image46.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1.jpeg"/><Relationship Id="rId11" Type="http://schemas.openxmlformats.org/officeDocument/2006/relationships/image" Target="../media/image45.jpeg"/><Relationship Id="rId5" Type="http://schemas.microsoft.com/office/2007/relationships/hdphoto" Target="../media/hdphoto6.wdp"/><Relationship Id="rId10" Type="http://schemas.openxmlformats.org/officeDocument/2006/relationships/image" Target="../media/image44.jpeg"/><Relationship Id="rId4" Type="http://schemas.openxmlformats.org/officeDocument/2006/relationships/image" Target="../media/image40.jpeg"/><Relationship Id="rId9" Type="http://schemas.openxmlformats.org/officeDocument/2006/relationships/image" Target="../media/image4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goo.gl/9dZyUF" TargetMode="External"/><Relationship Id="rId2" Type="http://schemas.openxmlformats.org/officeDocument/2006/relationships/hyperlink" Target="http://goo.gl/uU2ctd" TargetMode="Externa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bg.wikipedia.org/wiki/ASCI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 Id="rId6" Type="http://schemas.openxmlformats.org/officeDocument/2006/relationships/image" Target="../media/image56.png"/><Relationship Id="rId5" Type="http://schemas.microsoft.com/office/2007/relationships/hdphoto" Target="../media/hdphoto8.wdp"/><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g.wikipedia.org/wiki/%D0%92%D0%B5%D0%BA%D1%82%D0%BE%D1%80%D0%BD%D0%B0_%D0%B3%D1%80%D0%B0%D1%84%D0%B8%D0%BA%D0%B0" TargetMode="External"/><Relationship Id="rId2" Type="http://schemas.openxmlformats.org/officeDocument/2006/relationships/hyperlink" Target="http://goo.gl/V3pzLa"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goo.gl/EjQUz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goo.gl/NziEs4" TargetMode="Externa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goo.gl/sNzWh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goo.gl/0qj1H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ent.ac.uk/careers/presentationskills.htm" TargetMode="External"/><Relationship Id="rId2" Type="http://schemas.openxmlformats.org/officeDocument/2006/relationships/hyperlink" Target="http://hbr.org/2013/06/how-to-give-a-killer-presentation/" TargetMode="External"/><Relationship Id="rId1" Type="http://schemas.openxmlformats.org/officeDocument/2006/relationships/slideLayout" Target="../slideLayouts/slideLayout2.xml"/><Relationship Id="rId4" Type="http://schemas.openxmlformats.org/officeDocument/2006/relationships/image" Target="../media/image75.gif"/></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hyperlink" Target="http://www.techsmith.com/camtasia.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TCP/IP_model" TargetMode="External"/><Relationship Id="rId2" Type="http://schemas.openxmlformats.org/officeDocument/2006/relationships/hyperlink" Target="http://bg.wikipedia.org/wiki/TCP/I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 Id="rId5" Type="http://schemas.openxmlformats.org/officeDocument/2006/relationships/image" Target="../media/image88.jpeg"/><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en.wikipedia.org/wiki/Wired_Equivalent_Privac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bg.wikipedia.org/wiki/Voip" TargetMode="External"/><Relationship Id="rId1" Type="http://schemas.openxmlformats.org/officeDocument/2006/relationships/slideLayout" Target="../slideLayouts/slideLayout2.xml"/><Relationship Id="rId4" Type="http://schemas.microsoft.com/office/2007/relationships/hdphoto" Target="../media/hdphoto12.wdp"/></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 Id="rId5" Type="http://schemas.openxmlformats.org/officeDocument/2006/relationships/image" Target="../media/image100.jpeg"/><Relationship Id="rId4" Type="http://schemas.openxmlformats.org/officeDocument/2006/relationships/image" Target="../media/image9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goo.gl/ghsKLF" TargetMode="External"/><Relationship Id="rId1" Type="http://schemas.openxmlformats.org/officeDocument/2006/relationships/slideLayout" Target="../slideLayouts/slideLayout2.xml"/><Relationship Id="rId4" Type="http://schemas.microsoft.com/office/2007/relationships/hdphoto" Target="../media/hdphoto13.wdp"/></Relationships>
</file>

<file path=ppt/slides/_rels/slide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microsoft.com/office/2007/relationships/hdphoto" Target="../media/hdphoto14.wdp"/></Relationships>
</file>

<file path=ppt/slides/_rels/slide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css/css_howto.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goo.gl/YqjTp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g.wikipedia.org/wiki/ASP.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457200" y="4695121"/>
            <a:ext cx="8175416" cy="523220"/>
          </a:xfrm>
        </p:spPr>
        <p:txBody>
          <a:bodyPr/>
          <a:lstStyle/>
          <a:p>
            <a:r>
              <a:rPr lang="bg-BG" dirty="0" smtClean="0"/>
              <a:t>Изготвен от:</a:t>
            </a:r>
            <a:endParaRPr lang="en-US" dirty="0"/>
          </a:p>
        </p:txBody>
      </p:sp>
      <p:sp>
        <p:nvSpPr>
          <p:cNvPr id="15" name="Text Placeholder 5"/>
          <p:cNvSpPr>
            <a:spLocks noGrp="1"/>
          </p:cNvSpPr>
          <p:nvPr>
            <p:ph type="body" sz="quarter" idx="11"/>
          </p:nvPr>
        </p:nvSpPr>
        <p:spPr>
          <a:xfrm>
            <a:off x="457200" y="5920219"/>
            <a:ext cx="3352800" cy="435159"/>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90846"/>
            <a:ext cx="3352800" cy="338554"/>
          </a:xfrm>
        </p:spPr>
        <p:txBody>
          <a:bodyPr/>
          <a:lstStyle/>
          <a:p>
            <a:r>
              <a:rPr lang="en-US" dirty="0" smtClean="0">
                <a:hlinkClick r:id="rId3"/>
              </a:rPr>
              <a:t>academy.telerik.com</a:t>
            </a:r>
            <a:r>
              <a:rPr lang="en-US" dirty="0" smtClean="0"/>
              <a:t>   </a:t>
            </a:r>
            <a:endParaRPr lang="en-US" dirty="0"/>
          </a:p>
        </p:txBody>
      </p:sp>
      <p:pic>
        <p:nvPicPr>
          <p:cNvPr id="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a:spLocks noGrp="1"/>
          </p:cNvSpPr>
          <p:nvPr>
            <p:ph type="ctrTitle"/>
          </p:nvPr>
        </p:nvSpPr>
        <p:spPr>
          <a:xfrm>
            <a:off x="2743200" y="2362200"/>
            <a:ext cx="6172200" cy="1524000"/>
          </a:xfrm>
        </p:spPr>
        <p:txBody>
          <a:bodyPr/>
          <a:lstStyle/>
          <a:p>
            <a:pPr>
              <a:lnSpc>
                <a:spcPts val="5400"/>
              </a:lnSpc>
            </a:pPr>
            <a:r>
              <a:rPr lang="bg-BG" sz="4800" dirty="0" smtClean="0"/>
              <a:t>Тренировъчен тест по информационни технологии</a:t>
            </a:r>
            <a:endParaRPr lang="en-US" sz="4800" dirty="0"/>
          </a:p>
        </p:txBody>
      </p:sp>
      <p:sp>
        <p:nvSpPr>
          <p:cNvPr id="22" name="Text Placeholder 4"/>
          <p:cNvSpPr>
            <a:spLocks noGrp="1"/>
          </p:cNvSpPr>
          <p:nvPr>
            <p:ph type="body" sz="quarter" idx="10"/>
          </p:nvPr>
        </p:nvSpPr>
        <p:spPr>
          <a:xfrm>
            <a:off x="425940" y="5256441"/>
            <a:ext cx="4129151" cy="523220"/>
          </a:xfrm>
        </p:spPr>
        <p:txBody>
          <a:bodyPr/>
          <a:lstStyle/>
          <a:p>
            <a:r>
              <a:rPr lang="bg-BG" dirty="0" smtClean="0"/>
              <a:t>Отбор “Кърт Вонегът”</a:t>
            </a:r>
            <a:endParaRPr lang="en-US" dirty="0"/>
          </a:p>
        </p:txBody>
      </p:sp>
      <p:pic>
        <p:nvPicPr>
          <p:cNvPr id="1026" name="Picture 2" descr="D:\Telerik\C#1\TeamworkAssignment\767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7612" y="4336366"/>
            <a:ext cx="3264788" cy="2203732"/>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pic>
        <p:nvPicPr>
          <p:cNvPr id="9" name="Picture 2" descr="D:\Telerik\Programming\CSharp_Part1\TeamworkAssignment\KVquoteInCod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3048000"/>
            <a:ext cx="37338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03</a:t>
            </a:r>
            <a:endParaRPr lang="en-US" dirty="0"/>
          </a:p>
        </p:txBody>
      </p:sp>
      <p:sp>
        <p:nvSpPr>
          <p:cNvPr id="3" name="Content Placeholder 2"/>
          <p:cNvSpPr>
            <a:spLocks noGrp="1"/>
          </p:cNvSpPr>
          <p:nvPr>
            <p:ph idx="1"/>
          </p:nvPr>
        </p:nvSpPr>
        <p:spPr>
          <a:xfrm>
            <a:off x="228600" y="1371600"/>
            <a:ext cx="8686800" cy="5638800"/>
          </a:xfrm>
        </p:spPr>
        <p:txBody>
          <a:bodyPr/>
          <a:lstStyle/>
          <a:p>
            <a:r>
              <a:rPr lang="ru-RU" sz="2400" dirty="0"/>
              <a:t>С времето файловете на твърдия диск се разбъркват при запис, промяна или изтриване. Промените, които се записват във файл, често се съхраняват на друго място на диска от първоначалния файл. Програмата за </a:t>
            </a:r>
            <a:r>
              <a:rPr lang="ru-RU" sz="2400" dirty="0" smtClean="0"/>
              <a:t>дефрагментиране </a:t>
            </a:r>
            <a:r>
              <a:rPr lang="ru-RU" sz="2400" dirty="0"/>
              <a:t>на диска подрежда разбърканите файлове на твърдия диск по начин, който осигурява по-добра работа. </a:t>
            </a:r>
            <a:endParaRPr lang="ru-RU" sz="2400" dirty="0" smtClean="0"/>
          </a:p>
          <a:p>
            <a:r>
              <a:rPr lang="ru-RU" sz="2400" dirty="0" smtClean="0"/>
              <a:t>Информация:</a:t>
            </a:r>
          </a:p>
          <a:p>
            <a:pPr lvl="1"/>
            <a:r>
              <a:rPr lang="en-US" sz="2400" dirty="0" err="1" smtClean="0">
                <a:solidFill>
                  <a:schemeClr val="tx1">
                    <a:lumMod val="50000"/>
                  </a:schemeClr>
                </a:solidFill>
                <a:hlinkClick r:id="rId2"/>
              </a:rPr>
              <a:t>http://goo.gl/jSuZ2t</a:t>
            </a:r>
            <a:endParaRPr lang="bg-BG" sz="24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8" name="Picture 7" descr="q3.png"/>
          <p:cNvPicPr>
            <a:picLocks noChangeAspect="1"/>
          </p:cNvPicPr>
          <p:nvPr/>
        </p:nvPicPr>
        <p:blipFill>
          <a:blip r:embed="rId3" cstate="print"/>
          <a:stretch>
            <a:fillRect/>
          </a:stretch>
        </p:blipFill>
        <p:spPr>
          <a:xfrm>
            <a:off x="5486400" y="3886200"/>
            <a:ext cx="2824181" cy="2682972"/>
          </a:xfrm>
          <a:prstGeom prst="rect">
            <a:avLst/>
          </a:prstGeom>
        </p:spPr>
      </p:pic>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10"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38400" y="10668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04</a:t>
            </a:r>
            <a:endParaRPr lang="en-US" sz="3600" dirty="0"/>
          </a:p>
        </p:txBody>
      </p:sp>
      <p:sp>
        <p:nvSpPr>
          <p:cNvPr id="3" name="Content Placeholder 2"/>
          <p:cNvSpPr>
            <a:spLocks noGrp="1"/>
          </p:cNvSpPr>
          <p:nvPr>
            <p:ph idx="1"/>
          </p:nvPr>
        </p:nvSpPr>
        <p:spPr>
          <a:xfrm>
            <a:off x="228600" y="1295400"/>
            <a:ext cx="8686800" cy="5791200"/>
          </a:xfrm>
        </p:spPr>
        <p:txBody>
          <a:bodyPr/>
          <a:lstStyle/>
          <a:p>
            <a:r>
              <a:rPr lang="bg-BG" sz="2400" dirty="0" smtClean="0"/>
              <a:t>Серийната комуникация е?</a:t>
            </a:r>
          </a:p>
          <a:p>
            <a:pPr marL="871538" lvl="1" indent="-514350">
              <a:buFont typeface="+mj-lt"/>
              <a:buAutoNum type="alphaLcParenR"/>
            </a:pPr>
            <a:r>
              <a:rPr lang="bg-BG" sz="2400" dirty="0" smtClean="0"/>
              <a:t>Комуникационна система, която прехвърля данни между процесора и паметта на компютъра </a:t>
            </a:r>
            <a:endParaRPr lang="en-US" sz="2400" dirty="0" smtClean="0"/>
          </a:p>
          <a:p>
            <a:pPr marL="871538" lvl="1" indent="-514350">
              <a:buFont typeface="+mj-lt"/>
              <a:buAutoNum type="alphaLcParenR"/>
            </a:pPr>
            <a:r>
              <a:rPr lang="bg-BG" sz="2400" dirty="0" smtClean="0"/>
              <a:t>Процес на изпращанне на данни като цяло, през линия </a:t>
            </a:r>
            <a:r>
              <a:rPr lang="bg-BG" sz="2400" dirty="0" smtClean="0">
                <a:solidFill>
                  <a:srgbClr val="EBFFD2"/>
                </a:solidFill>
              </a:rPr>
              <a:t>с няколко паралелни канала</a:t>
            </a:r>
            <a:endParaRPr lang="en-US" sz="2400" dirty="0" smtClean="0"/>
          </a:p>
          <a:p>
            <a:pPr marL="871538" lvl="1" indent="-514350">
              <a:buFont typeface="+mj-lt"/>
              <a:buAutoNum type="alphaLcParenR"/>
            </a:pPr>
            <a:r>
              <a:rPr lang="bg-BG" sz="2400" dirty="0" smtClean="0"/>
              <a:t>Метод за комуникация, при който се обменят данни чрез използването на радиовълни</a:t>
            </a:r>
            <a:endParaRPr lang="en-US" sz="2400" dirty="0" smtClean="0"/>
          </a:p>
          <a:p>
            <a:pPr marL="871538" lvl="1" indent="-514350">
              <a:buFont typeface="+mj-lt"/>
              <a:buAutoNum type="alphaLcParenR"/>
            </a:pPr>
            <a:r>
              <a:rPr lang="bg-BG" sz="2400" dirty="0" smtClean="0"/>
              <a:t>Процес на изпращане на данни бит по бит, последователно</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04</a:t>
            </a:r>
            <a:endParaRPr lang="en-CA" dirty="0"/>
          </a:p>
        </p:txBody>
      </p:sp>
      <p:sp>
        <p:nvSpPr>
          <p:cNvPr id="3" name="Content Placeholder 2"/>
          <p:cNvSpPr>
            <a:spLocks noGrp="1"/>
          </p:cNvSpPr>
          <p:nvPr>
            <p:ph idx="1"/>
          </p:nvPr>
        </p:nvSpPr>
        <p:spPr>
          <a:xfrm>
            <a:off x="228600" y="1295400"/>
            <a:ext cx="8686800" cy="5791200"/>
          </a:xfrm>
        </p:spPr>
        <p:txBody>
          <a:bodyPr/>
          <a:lstStyle/>
          <a:p>
            <a:r>
              <a:rPr lang="bg-BG" sz="2400" dirty="0" smtClean="0"/>
              <a:t>Серийната комуникация се използва за дългосрочна комуникация и при повечето компютърни</a:t>
            </a:r>
            <a:r>
              <a:rPr lang="en-US" sz="2400" dirty="0" smtClean="0"/>
              <a:t> </a:t>
            </a:r>
            <a:r>
              <a:rPr lang="bg-BG" sz="2400" dirty="0" smtClean="0"/>
              <a:t>мрежи, при които цената за изграждане на необходимата инфраструктура и трудностите при синхронизацията правят паралелната комуникация непрактична. </a:t>
            </a:r>
          </a:p>
          <a:p>
            <a:r>
              <a:rPr lang="bg-BG" sz="2400" dirty="0" smtClean="0"/>
              <a:t>Информация:</a:t>
            </a:r>
            <a:endParaRPr lang="en-US" sz="2400" dirty="0" smtClean="0"/>
          </a:p>
          <a:p>
            <a:pPr lvl="1"/>
            <a:r>
              <a:rPr lang="en-US" sz="2400" dirty="0" err="1" smtClean="0">
                <a:hlinkClick r:id="rId2"/>
              </a:rPr>
              <a:t>http://en.wikipedia.org/wiki/Serial_communication</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5" name="Picture 4" descr="q4.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3000" contrast="6000"/>
                    </a14:imgEffect>
                  </a14:imgLayer>
                </a14:imgProps>
              </a:ext>
            </a:extLst>
          </a:blip>
          <a:stretch>
            <a:fillRect/>
          </a:stretch>
        </p:blipFill>
        <p:spPr>
          <a:xfrm>
            <a:off x="1752600" y="4743582"/>
            <a:ext cx="4267200" cy="1416216"/>
          </a:xfrm>
          <a:prstGeom prst="rect">
            <a:avLst/>
          </a:prstGeom>
          <a:effectLst>
            <a:glow rad="127000">
              <a:srgbClr val="FFFFFF">
                <a:alpha val="0"/>
              </a:srgbClr>
            </a:glow>
            <a:softEdge rad="13970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bg-BG" dirty="0" smtClean="0"/>
              <a:t>Операционни системи</a:t>
            </a:r>
            <a:endParaRPr lang="en-US" dirty="0"/>
          </a:p>
        </p:txBody>
      </p:sp>
      <p:sp>
        <p:nvSpPr>
          <p:cNvPr id="15" name="Subtitle 2"/>
          <p:cNvSpPr>
            <a:spLocks noGrp="1"/>
          </p:cNvSpPr>
          <p:nvPr>
            <p:ph type="subTitle" idx="1"/>
          </p:nvPr>
        </p:nvSpPr>
        <p:spPr>
          <a:xfrm>
            <a:off x="838200" y="55268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05</a:t>
            </a:r>
            <a:endParaRPr lang="en-US" sz="3600" dirty="0"/>
          </a:p>
        </p:txBody>
      </p:sp>
      <p:sp>
        <p:nvSpPr>
          <p:cNvPr id="3" name="Content Placeholder 2"/>
          <p:cNvSpPr>
            <a:spLocks noGrp="1"/>
          </p:cNvSpPr>
          <p:nvPr>
            <p:ph idx="1"/>
          </p:nvPr>
        </p:nvSpPr>
        <p:spPr>
          <a:xfrm>
            <a:off x="228600" y="1066800"/>
            <a:ext cx="8686800" cy="5791200"/>
          </a:xfrm>
        </p:spPr>
        <p:txBody>
          <a:bodyPr/>
          <a:lstStyle/>
          <a:p>
            <a:r>
              <a:rPr lang="bg-BG" sz="2400" dirty="0" smtClean="0"/>
              <a:t>Какво е журнална файлова система</a:t>
            </a:r>
            <a:r>
              <a:rPr lang="en-US" sz="2400" dirty="0" smtClean="0"/>
              <a:t>(journaling  file system)?</a:t>
            </a:r>
            <a:r>
              <a:rPr lang="bg-BG" sz="2400" dirty="0" smtClean="0"/>
              <a:t> Система, която:</a:t>
            </a:r>
            <a:endParaRPr lang="en-US" sz="2400" dirty="0" smtClean="0"/>
          </a:p>
          <a:p>
            <a:pPr marL="871538" lvl="1" indent="-514350">
              <a:buFont typeface="+mj-lt"/>
              <a:buAutoNum type="alphaLcParenR"/>
            </a:pPr>
            <a:r>
              <a:rPr lang="bg-BG" sz="2400" dirty="0"/>
              <a:t>И</a:t>
            </a:r>
            <a:r>
              <a:rPr lang="bg-BG" sz="2400" dirty="0" smtClean="0"/>
              <a:t>ма вградена поддръжка за създаване и преглед на доклади.</a:t>
            </a:r>
          </a:p>
          <a:p>
            <a:pPr marL="871538" lvl="1" indent="-514350">
              <a:buFont typeface="+mj-lt"/>
              <a:buAutoNum type="alphaLcParenR"/>
            </a:pPr>
            <a:r>
              <a:rPr lang="bg-BG" sz="2400" dirty="0" smtClean="0"/>
              <a:t>Се използва от журналисти.</a:t>
            </a:r>
            <a:endParaRPr lang="en-US" sz="2400" dirty="0" smtClean="0"/>
          </a:p>
          <a:p>
            <a:pPr marL="871538" lvl="1" indent="-514350">
              <a:buFont typeface="+mj-lt"/>
              <a:buAutoNum type="alphaLcParenR"/>
            </a:pPr>
            <a:r>
              <a:rPr lang="bg-BG" sz="2400" dirty="0" smtClean="0"/>
              <a:t>Има вградена поддръжка за различни версии на софтуера и системите за преглед и контрол. </a:t>
            </a:r>
          </a:p>
          <a:p>
            <a:pPr marL="871538" lvl="1" indent="-514350">
              <a:buFont typeface="+mj-lt"/>
              <a:buAutoNum type="alphaLcParenR"/>
            </a:pPr>
            <a:r>
              <a:rPr lang="bg-BG" sz="2400" dirty="0" smtClean="0"/>
              <a:t>Записва промените, които ще бъдат направени в журнал. </a:t>
            </a:r>
          </a:p>
          <a:p>
            <a:pPr marL="871538" lvl="1" indent="-514350">
              <a:buFont typeface="+mj-lt"/>
              <a:buAutoNum type="alphaLcParenR"/>
            </a:pPr>
            <a:r>
              <a:rPr lang="bg-BG" sz="2400" dirty="0"/>
              <a:t>В</a:t>
            </a:r>
            <a:r>
              <a:rPr lang="bg-BG" sz="2400" dirty="0" smtClean="0"/>
              <a:t>сичко посочено по-горе.</a:t>
            </a:r>
            <a:endParaRPr lang="en-US" sz="2400" dirty="0" smtClean="0"/>
          </a:p>
          <a:p>
            <a:pPr marL="871538" lvl="1" indent="-514350">
              <a:buFont typeface="+mj-lt"/>
              <a:buAutoNum type="alphaLcParenR"/>
            </a:pPr>
            <a:r>
              <a:rPr lang="bg-BG" sz="2400" dirty="0" smtClean="0"/>
              <a:t>Няма верен отговор.</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487680" y="4267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05</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Content Placeholder 4"/>
          <p:cNvSpPr>
            <a:spLocks noGrp="1"/>
          </p:cNvSpPr>
          <p:nvPr>
            <p:ph idx="1"/>
          </p:nvPr>
        </p:nvSpPr>
        <p:spPr>
          <a:xfrm>
            <a:off x="228600" y="1447800"/>
            <a:ext cx="8686800" cy="5410200"/>
          </a:xfrm>
        </p:spPr>
        <p:txBody>
          <a:bodyPr/>
          <a:lstStyle/>
          <a:p>
            <a:pPr>
              <a:lnSpc>
                <a:spcPct val="100000"/>
              </a:lnSpc>
            </a:pPr>
            <a:r>
              <a:rPr lang="bg-BG" sz="2400" dirty="0" smtClean="0"/>
              <a:t>Ж</a:t>
            </a:r>
            <a:r>
              <a:rPr lang="ru-RU" sz="2400" dirty="0" smtClean="0"/>
              <a:t>урналната файлова система включва вградени възможности за архивиране / възстановяване на данни. Промените в индекса се записва в лог файл, преди да влязат в сила, така че ако индексът е повреден (</a:t>
            </a:r>
            <a:r>
              <a:rPr lang="bg-BG" sz="2400" dirty="0" smtClean="0"/>
              <a:t>напр. </a:t>
            </a:r>
            <a:r>
              <a:rPr lang="ru-RU" sz="2400" dirty="0" smtClean="0"/>
              <a:t>от прекъсване на електричеството по време на запис), той както и промените могат  да бъдат възстановени от журнала.</a:t>
            </a:r>
          </a:p>
          <a:p>
            <a:pPr>
              <a:lnSpc>
                <a:spcPct val="100000"/>
              </a:lnSpc>
            </a:pPr>
            <a:r>
              <a:rPr lang="bg-BG" sz="2400" dirty="0" smtClean="0">
                <a:solidFill>
                  <a:srgbClr val="EBFFD2"/>
                </a:solidFill>
              </a:rPr>
              <a:t>Информация</a:t>
            </a:r>
          </a:p>
          <a:p>
            <a:pPr lvl="1">
              <a:lnSpc>
                <a:spcPct val="100000"/>
              </a:lnSpc>
            </a:pPr>
            <a:r>
              <a:rPr lang="en-CA" sz="2400" dirty="0" smtClean="0">
                <a:hlinkClick r:id="rId2"/>
              </a:rPr>
              <a:t>http://goo.gl/bbfVSY</a:t>
            </a:r>
            <a:endParaRPr lang="bg-BG" sz="2400" dirty="0" smtClean="0"/>
          </a:p>
          <a:p>
            <a:pPr lvl="1">
              <a:lnSpc>
                <a:spcPct val="100000"/>
              </a:lnSpc>
            </a:pPr>
            <a:r>
              <a:rPr lang="en-US" sz="2200" dirty="0">
                <a:solidFill>
                  <a:srgbClr val="EBFFD2"/>
                </a:solidFill>
                <a:hlinkClick r:id="rId3"/>
              </a:rPr>
              <a:t>http://en.wikipedia.org/wiki/Journaling_file_system</a:t>
            </a:r>
            <a:endParaRPr lang="bg-BG" sz="2200" dirty="0" smtClean="0">
              <a:solidFill>
                <a:srgbClr val="EBFFD2"/>
              </a:solidFill>
            </a:endParaRPr>
          </a:p>
        </p:txBody>
      </p:sp>
      <p:pic>
        <p:nvPicPr>
          <p:cNvPr id="6" name="Picture 5" descr="q5.jpg"/>
          <p:cNvPicPr>
            <a:picLocks noChangeAspect="1"/>
          </p:cNvPicPr>
          <p:nvPr/>
        </p:nvPicPr>
        <p:blipFill>
          <a:blip r:embed="rId4" cstate="print"/>
          <a:stretch>
            <a:fillRect/>
          </a:stretch>
        </p:blipFill>
        <p:spPr>
          <a:xfrm rot="19419306">
            <a:off x="6917384" y="5102861"/>
            <a:ext cx="1793359" cy="789078"/>
          </a:xfrm>
          <a:prstGeom prst="rect">
            <a:avLst/>
          </a:prstGeom>
          <a:effectLst>
            <a:softEdge rad="127000"/>
          </a:effectLst>
        </p:spPr>
      </p:pic>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524000"/>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12"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06</a:t>
            </a:r>
            <a:endParaRPr lang="en-US" dirty="0"/>
          </a:p>
        </p:txBody>
      </p:sp>
      <p:sp>
        <p:nvSpPr>
          <p:cNvPr id="3" name="Content Placeholder 2"/>
          <p:cNvSpPr>
            <a:spLocks noGrp="1"/>
          </p:cNvSpPr>
          <p:nvPr>
            <p:ph idx="1"/>
          </p:nvPr>
        </p:nvSpPr>
        <p:spPr>
          <a:xfrm>
            <a:off x="228600" y="1524000"/>
            <a:ext cx="8686800" cy="5715000"/>
          </a:xfrm>
        </p:spPr>
        <p:txBody>
          <a:bodyPr/>
          <a:lstStyle/>
          <a:p>
            <a:r>
              <a:rPr lang="ru-RU" sz="2400" dirty="0" smtClean="0"/>
              <a:t>Кое </a:t>
            </a:r>
            <a:r>
              <a:rPr lang="ru-RU" sz="2400" dirty="0"/>
              <a:t>от </a:t>
            </a:r>
            <a:r>
              <a:rPr lang="bg-BG" sz="2400" dirty="0" smtClean="0"/>
              <a:t>изброените НЕ е наименование на методология за разработка на софтуер?</a:t>
            </a:r>
          </a:p>
          <a:p>
            <a:pPr marL="871538" lvl="1" indent="-514350">
              <a:buFont typeface="+mj-lt"/>
              <a:buAutoNum type="alphaLcParenR"/>
            </a:pPr>
            <a:r>
              <a:rPr lang="en-US" sz="2400" dirty="0" smtClean="0"/>
              <a:t>Dual </a:t>
            </a:r>
            <a:r>
              <a:rPr lang="en-US" sz="2400" dirty="0" err="1" smtClean="0"/>
              <a:t>Vee</a:t>
            </a:r>
            <a:r>
              <a:rPr lang="en-US" sz="2400" dirty="0" smtClean="0"/>
              <a:t> Model</a:t>
            </a:r>
            <a:endParaRPr lang="bg-BG" sz="2400" dirty="0" smtClean="0"/>
          </a:p>
          <a:p>
            <a:pPr marL="871538" lvl="1" indent="-514350">
              <a:buFont typeface="+mj-lt"/>
              <a:buAutoNum type="alphaLcParenR"/>
            </a:pPr>
            <a:r>
              <a:rPr lang="en-US" sz="2400" dirty="0" smtClean="0"/>
              <a:t>Agile</a:t>
            </a:r>
          </a:p>
          <a:p>
            <a:pPr marL="871538" lvl="1" indent="-514350">
              <a:buFont typeface="+mj-lt"/>
              <a:buAutoNum type="alphaLcParenR"/>
            </a:pPr>
            <a:r>
              <a:rPr lang="en-US" sz="2400" dirty="0" smtClean="0"/>
              <a:t>Spiral</a:t>
            </a:r>
            <a:endParaRPr lang="bg-BG" sz="2400" dirty="0" smtClean="0"/>
          </a:p>
          <a:p>
            <a:pPr marL="871538" lvl="1" indent="-514350">
              <a:buFont typeface="+mj-lt"/>
              <a:buAutoNum type="alphaLcParenR"/>
            </a:pPr>
            <a:r>
              <a:rPr lang="en-US" sz="2400" dirty="0" smtClean="0"/>
              <a:t>XP</a:t>
            </a:r>
          </a:p>
          <a:p>
            <a:pPr marL="871538" lvl="1" indent="-514350">
              <a:buFont typeface="+mj-lt"/>
              <a:buAutoNum type="alphaLcParenR"/>
            </a:pPr>
            <a:r>
              <a:rPr lang="en-US" sz="2400" dirty="0" smtClean="0"/>
              <a:t>Frosting</a:t>
            </a:r>
            <a:endParaRPr lang="ru-RU" sz="2400" dirty="0" smtClean="0"/>
          </a:p>
          <a:p>
            <a:pPr marL="871538" lvl="1" indent="-514350">
              <a:buFont typeface="+mj-lt"/>
              <a:buAutoNum type="alphaLcParenR"/>
            </a:pPr>
            <a:r>
              <a:rPr lang="en-US" sz="2400" dirty="0" smtClean="0"/>
              <a:t>Scrum</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4495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06</a:t>
            </a:r>
            <a:endParaRPr lang="en-US" dirty="0"/>
          </a:p>
        </p:txBody>
      </p:sp>
      <p:sp>
        <p:nvSpPr>
          <p:cNvPr id="3" name="Content Placeholder 2"/>
          <p:cNvSpPr>
            <a:spLocks noGrp="1"/>
          </p:cNvSpPr>
          <p:nvPr>
            <p:ph idx="1"/>
          </p:nvPr>
        </p:nvSpPr>
        <p:spPr>
          <a:xfrm>
            <a:off x="228600" y="1447800"/>
            <a:ext cx="8686800" cy="5638800"/>
          </a:xfrm>
        </p:spPr>
        <p:txBody>
          <a:bodyPr/>
          <a:lstStyle/>
          <a:p>
            <a:r>
              <a:rPr lang="en-US" sz="2400" dirty="0" smtClean="0"/>
              <a:t>Frosting </a:t>
            </a:r>
            <a:r>
              <a:rPr lang="bg-BG" sz="2400" dirty="0" smtClean="0"/>
              <a:t>е кодовото наименование на </a:t>
            </a:r>
            <a:r>
              <a:rPr lang="en-US" sz="2400" dirty="0" smtClean="0"/>
              <a:t>Windows 95, </a:t>
            </a:r>
            <a:r>
              <a:rPr lang="bg-BG" sz="2400" dirty="0" smtClean="0"/>
              <a:t>дадено от </a:t>
            </a:r>
            <a:r>
              <a:rPr lang="en-US" sz="2400" dirty="0" smtClean="0"/>
              <a:t>Microsoft.</a:t>
            </a:r>
            <a:endParaRPr lang="bg-BG" sz="2400" dirty="0" smtClean="0"/>
          </a:p>
          <a:p>
            <a:r>
              <a:rPr lang="bg-BG" sz="2400" dirty="0" smtClean="0"/>
              <a:t>Информация:</a:t>
            </a:r>
          </a:p>
          <a:p>
            <a:pPr lvl="1"/>
            <a:r>
              <a:rPr lang="en-US" sz="2400" dirty="0" err="1" smtClean="0">
                <a:hlinkClick r:id="rId2"/>
              </a:rPr>
              <a:t>http</a:t>
            </a:r>
            <a:r>
              <a:rPr lang="en-US" sz="2400" dirty="0" err="1">
                <a:hlinkClick r:id="rId2"/>
              </a:rPr>
              <a:t>://</a:t>
            </a:r>
            <a:r>
              <a:rPr lang="en-US" sz="2400" dirty="0" err="1" smtClean="0">
                <a:hlinkClick r:id="rId2"/>
              </a:rPr>
              <a:t>en.wikipedia.org/wiki/List_of_Microsoft_codenames</a:t>
            </a:r>
            <a:endParaRPr lang="en-US" sz="2400" dirty="0"/>
          </a:p>
          <a:p>
            <a:pPr marL="357188" lvl="1" indent="0">
              <a:buNone/>
            </a:pPr>
            <a:r>
              <a:rPr lang="en-US" sz="2400" dirty="0" smtClean="0"/>
              <a:t>Dual </a:t>
            </a:r>
            <a:r>
              <a:rPr lang="en-US" sz="2400" dirty="0" err="1" smtClean="0"/>
              <a:t>Vee</a:t>
            </a:r>
            <a:r>
              <a:rPr lang="en-US" sz="2400" dirty="0" smtClean="0"/>
              <a:t> Model </a:t>
            </a:r>
            <a:r>
              <a:rPr lang="en-US" sz="2400" dirty="0"/>
              <a:t>– </a:t>
            </a:r>
            <a:r>
              <a:rPr lang="en-US" sz="2400" dirty="0" smtClean="0"/>
              <a:t> </a:t>
            </a:r>
            <a:r>
              <a:rPr lang="en-US" sz="2400" dirty="0" smtClean="0">
                <a:hlinkClick r:id="rId3"/>
              </a:rPr>
              <a:t>goo.gl/</a:t>
            </a:r>
            <a:r>
              <a:rPr lang="en-US" sz="2400" dirty="0" err="1" smtClean="0">
                <a:hlinkClick r:id="rId3"/>
              </a:rPr>
              <a:t>RnQheP</a:t>
            </a:r>
            <a:endParaRPr lang="en-US" sz="2400" dirty="0" smtClean="0"/>
          </a:p>
          <a:p>
            <a:pPr marL="357188" lvl="1" indent="0">
              <a:buNone/>
            </a:pPr>
            <a:r>
              <a:rPr lang="en-US" sz="2400" dirty="0" smtClean="0"/>
              <a:t>XP</a:t>
            </a:r>
            <a:r>
              <a:rPr lang="en-US" sz="2400" dirty="0"/>
              <a:t> </a:t>
            </a:r>
            <a:r>
              <a:rPr lang="en-US" sz="2400" dirty="0" smtClean="0"/>
              <a:t>– </a:t>
            </a:r>
            <a:r>
              <a:rPr lang="en-US" sz="2400" dirty="0">
                <a:hlinkClick r:id="rId4"/>
              </a:rPr>
              <a:t>goo.gl/f9tgGx</a:t>
            </a:r>
            <a:endParaRPr lang="en-US" sz="2400" dirty="0" smtClean="0"/>
          </a:p>
          <a:p>
            <a:pPr marL="357188" lvl="1" indent="0">
              <a:buNone/>
            </a:pPr>
            <a:r>
              <a:rPr lang="en-US" sz="2400" dirty="0" smtClean="0"/>
              <a:t>Spiral – </a:t>
            </a:r>
            <a:r>
              <a:rPr lang="en-US" sz="2400" dirty="0" smtClean="0">
                <a:hlinkClick r:id="rId5"/>
              </a:rPr>
              <a:t>goo.gl/</a:t>
            </a:r>
            <a:r>
              <a:rPr lang="en-US" sz="2400" dirty="0" err="1" smtClean="0">
                <a:hlinkClick r:id="rId5"/>
              </a:rPr>
              <a:t>DYrdph</a:t>
            </a:r>
            <a:endParaRPr lang="en-US" sz="2400" dirty="0" smtClean="0"/>
          </a:p>
          <a:p>
            <a:pPr marL="357188" lvl="1" indent="0">
              <a:buNone/>
            </a:pPr>
            <a:r>
              <a:rPr lang="en-US" sz="2400" dirty="0" smtClean="0"/>
              <a:t>Agile </a:t>
            </a:r>
            <a:r>
              <a:rPr lang="en-US" sz="2400" dirty="0"/>
              <a:t>– </a:t>
            </a:r>
            <a:r>
              <a:rPr lang="en-US" sz="2400" dirty="0" smtClean="0">
                <a:hlinkClick r:id="rId6"/>
              </a:rPr>
              <a:t>goo.gl/n4LHhg</a:t>
            </a:r>
            <a:endParaRPr lang="en-US" sz="2400" dirty="0" smtClean="0"/>
          </a:p>
          <a:p>
            <a:pPr marL="357188" lvl="1" indent="0">
              <a:buNone/>
            </a:pPr>
            <a:r>
              <a:rPr lang="en-US" sz="2400" dirty="0" smtClean="0"/>
              <a:t>Scrum </a:t>
            </a:r>
            <a:r>
              <a:rPr lang="en-US" sz="2400" dirty="0"/>
              <a:t>– 	</a:t>
            </a:r>
            <a:r>
              <a:rPr lang="en-US" sz="2400" dirty="0" smtClean="0">
                <a:hlinkClick r:id="rId7"/>
              </a:rPr>
              <a:t>goo.gl/2SdV0l</a:t>
            </a:r>
            <a:endParaRPr lang="en-US" sz="2400"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3075" name="Picture 3" descr="C:\Users\denis\Desktop\images.jp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2000"/>
                    </a14:imgEffect>
                  </a14:imgLayer>
                </a14:imgProps>
              </a:ext>
              <a:ext uri="{28A0092B-C50C-407E-A947-70E740481C1C}">
                <a14:useLocalDpi xmlns:a14="http://schemas.microsoft.com/office/drawing/2010/main" val="0"/>
              </a:ext>
            </a:extLst>
          </a:blip>
          <a:srcRect/>
          <a:stretch>
            <a:fillRect/>
          </a:stretch>
        </p:blipFill>
        <p:spPr bwMode="auto">
          <a:xfrm>
            <a:off x="5791200" y="3962400"/>
            <a:ext cx="2543175" cy="1800225"/>
          </a:xfrm>
          <a:prstGeom prst="rect">
            <a:avLst/>
          </a:prstGeom>
          <a:noFill/>
          <a:effectLst>
            <a:glow rad="381000">
              <a:schemeClr val="accent6">
                <a:alpha val="40000"/>
              </a:schemeClr>
            </a:glow>
            <a:softEdge rad="139700"/>
          </a:effectLst>
          <a:scene3d>
            <a:camera prst="obliqueTopRigh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bg-BG" dirty="0" smtClean="0"/>
              <a:t>Компютърни системи</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bg-BG" dirty="0" smtClean="0"/>
              <a:t>Хардуерни въпроси</a:t>
            </a:r>
            <a:endParaRPr lang="bg-BG" dirty="0"/>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2"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33"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07</a:t>
            </a:r>
            <a:endParaRPr lang="en-CA" dirty="0"/>
          </a:p>
        </p:txBody>
      </p:sp>
      <p:sp>
        <p:nvSpPr>
          <p:cNvPr id="3" name="Content Placeholder 2"/>
          <p:cNvSpPr>
            <a:spLocks noGrp="1"/>
          </p:cNvSpPr>
          <p:nvPr>
            <p:ph idx="1"/>
          </p:nvPr>
        </p:nvSpPr>
        <p:spPr>
          <a:xfrm>
            <a:off x="228600" y="1676400"/>
            <a:ext cx="8686800" cy="5791200"/>
          </a:xfrm>
        </p:spPr>
        <p:txBody>
          <a:bodyPr/>
          <a:lstStyle/>
          <a:p>
            <a:pPr>
              <a:lnSpc>
                <a:spcPct val="95000"/>
              </a:lnSpc>
            </a:pPr>
            <a:r>
              <a:rPr lang="bg-BG" sz="2400" dirty="0" smtClean="0"/>
              <a:t>На кой ред всички изброени формати и алгоритми водят до компресия без загуба на данни</a:t>
            </a:r>
            <a:r>
              <a:rPr lang="en-US" sz="2400" dirty="0" smtClean="0"/>
              <a:t>?</a:t>
            </a:r>
            <a:endParaRPr lang="bg-BG" sz="2400" dirty="0" smtClean="0"/>
          </a:p>
          <a:p>
            <a:pPr marL="871538" lvl="1" indent="-514350">
              <a:lnSpc>
                <a:spcPct val="95000"/>
              </a:lnSpc>
              <a:buFont typeface="+mj-lt"/>
              <a:buAutoNum type="alphaLcParenR"/>
            </a:pPr>
            <a:r>
              <a:rPr lang="en-US" sz="2400" dirty="0" smtClean="0"/>
              <a:t>TIFF, Lempel-Ziv-Welch, DEFLATE</a:t>
            </a:r>
            <a:endParaRPr lang="bg-BG" sz="2400" dirty="0" smtClean="0"/>
          </a:p>
          <a:p>
            <a:pPr marL="871538" lvl="1" indent="-514350">
              <a:lnSpc>
                <a:spcPct val="95000"/>
              </a:lnSpc>
              <a:buFont typeface="+mj-lt"/>
              <a:buAutoNum type="alphaLcParenR"/>
            </a:pPr>
            <a:r>
              <a:rPr lang="en-US" sz="2400" dirty="0" err="1" smtClean="0"/>
              <a:t>bzip2</a:t>
            </a:r>
            <a:r>
              <a:rPr lang="en-US" sz="2400" dirty="0" smtClean="0"/>
              <a:t>, MP3, </a:t>
            </a:r>
            <a:r>
              <a:rPr lang="en-US" sz="2400" dirty="0" err="1" smtClean="0"/>
              <a:t>Huffmann</a:t>
            </a:r>
            <a:r>
              <a:rPr lang="en-US" sz="2400" dirty="0" smtClean="0"/>
              <a:t> Coding</a:t>
            </a:r>
            <a:endParaRPr lang="bg-BG" sz="2400" dirty="0" smtClean="0"/>
          </a:p>
          <a:p>
            <a:pPr marL="871538" lvl="1" indent="-514350">
              <a:lnSpc>
                <a:spcPct val="95000"/>
              </a:lnSpc>
              <a:buFont typeface="+mj-lt"/>
              <a:buAutoNum type="alphaLcParenR"/>
            </a:pPr>
            <a:r>
              <a:rPr lang="en-US" sz="2400" dirty="0" smtClean="0">
                <a:sym typeface="Wingdings" panose="05000000000000000000" pitchFamily="2" charset="2"/>
              </a:rPr>
              <a:t>Lempel-Ziv-Welch, Shannon-</a:t>
            </a:r>
            <a:r>
              <a:rPr lang="en-US" sz="2400" dirty="0" err="1" smtClean="0">
                <a:sym typeface="Wingdings" panose="05000000000000000000" pitchFamily="2" charset="2"/>
              </a:rPr>
              <a:t>Fano</a:t>
            </a:r>
            <a:r>
              <a:rPr lang="en-US" sz="2400" dirty="0" smtClean="0">
                <a:sym typeface="Wingdings" panose="05000000000000000000" pitchFamily="2" charset="2"/>
              </a:rPr>
              <a:t> Coding,  JPEG</a:t>
            </a:r>
          </a:p>
          <a:p>
            <a:pPr marL="871538" lvl="1" indent="-514350">
              <a:lnSpc>
                <a:spcPct val="95000"/>
              </a:lnSpc>
              <a:buFont typeface="+mj-lt"/>
              <a:buAutoNum type="alphaLcParenR"/>
            </a:pPr>
            <a:r>
              <a:rPr lang="en-US" sz="2400" dirty="0" err="1" smtClean="0">
                <a:sym typeface="Wingdings" panose="05000000000000000000" pitchFamily="2" charset="2"/>
              </a:rPr>
              <a:t>DjVu</a:t>
            </a:r>
            <a:r>
              <a:rPr lang="en-US" sz="2400" dirty="0" smtClean="0">
                <a:sym typeface="Wingdings" panose="05000000000000000000" pitchFamily="2" charset="2"/>
              </a:rPr>
              <a:t>, Burrows-Wheeler Transform,</a:t>
            </a:r>
            <a:r>
              <a:rPr lang="bg-BG" sz="2400" dirty="0" smtClean="0">
                <a:sym typeface="Wingdings" panose="05000000000000000000" pitchFamily="2" charset="2"/>
              </a:rPr>
              <a:t> </a:t>
            </a:r>
            <a:r>
              <a:rPr lang="en-US" sz="2400" dirty="0" smtClean="0">
                <a:sym typeface="Wingdings" panose="05000000000000000000" pitchFamily="2" charset="2"/>
              </a:rPr>
              <a:t>Shannon-</a:t>
            </a:r>
            <a:r>
              <a:rPr lang="en-US" sz="2400" dirty="0" err="1" smtClean="0">
                <a:sym typeface="Wingdings" panose="05000000000000000000" pitchFamily="2" charset="2"/>
              </a:rPr>
              <a:t>Fano</a:t>
            </a:r>
            <a:r>
              <a:rPr lang="en-US" sz="2400" dirty="0" smtClean="0">
                <a:sym typeface="Wingdings" panose="05000000000000000000" pitchFamily="2" charset="2"/>
              </a:rPr>
              <a:t> Coding</a:t>
            </a:r>
            <a:endParaRPr lang="bg-BG" sz="2400" dirty="0" smtClean="0">
              <a:sym typeface="Wingdings" panose="05000000000000000000" pitchFamily="2" charset="2"/>
            </a:endParaRPr>
          </a:p>
          <a:p>
            <a:pPr marL="871538" lvl="1" indent="-514350">
              <a:lnSpc>
                <a:spcPct val="95000"/>
              </a:lnSpc>
              <a:buFont typeface="+mj-lt"/>
              <a:buAutoNum type="alphaLcParenR"/>
            </a:pPr>
            <a:r>
              <a:rPr lang="bg-BG" sz="2400" dirty="0" smtClean="0">
                <a:sym typeface="Wingdings" panose="05000000000000000000" pitchFamily="2" charset="2"/>
              </a:rPr>
              <a:t>на а) и </a:t>
            </a:r>
            <a:r>
              <a:rPr lang="en-US" sz="2400" dirty="0" smtClean="0">
                <a:sym typeface="Wingdings" panose="05000000000000000000" pitchFamily="2" charset="2"/>
              </a:rPr>
              <a:t>c)</a:t>
            </a:r>
            <a:endParaRPr lang="bg-BG" sz="2400" dirty="0" smtClean="0">
              <a:sym typeface="Wingdings" panose="05000000000000000000" pitchFamily="2" charset="2"/>
            </a:endParaRPr>
          </a:p>
          <a:p>
            <a:pPr marL="871538" lvl="1" indent="-514350">
              <a:lnSpc>
                <a:spcPct val="95000"/>
              </a:lnSpc>
              <a:buFont typeface="+mj-lt"/>
              <a:buAutoNum type="alphaLcParenR"/>
            </a:pPr>
            <a:r>
              <a:rPr lang="bg-BG" sz="2400" dirty="0" smtClean="0">
                <a:sym typeface="Wingdings" panose="05000000000000000000" pitchFamily="2" charset="2"/>
              </a:rPr>
              <a:t>на нито един</a:t>
            </a:r>
            <a:endParaRPr lang="bg-BG" sz="240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457200" y="243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07</a:t>
            </a:r>
            <a:endParaRPr lang="en-US" sz="3600" dirty="0"/>
          </a:p>
        </p:txBody>
      </p:sp>
      <p:sp>
        <p:nvSpPr>
          <p:cNvPr id="3" name="Content Placeholder 2"/>
          <p:cNvSpPr>
            <a:spLocks noGrp="1"/>
          </p:cNvSpPr>
          <p:nvPr>
            <p:ph idx="1"/>
          </p:nvPr>
        </p:nvSpPr>
        <p:spPr>
          <a:xfrm>
            <a:off x="228600" y="1447800"/>
            <a:ext cx="8686800" cy="5638800"/>
          </a:xfrm>
        </p:spPr>
        <p:txBody>
          <a:bodyPr/>
          <a:lstStyle/>
          <a:p>
            <a:pPr>
              <a:lnSpc>
                <a:spcPct val="100000"/>
              </a:lnSpc>
            </a:pPr>
            <a:r>
              <a:rPr lang="en-US" sz="2400" dirty="0" smtClean="0"/>
              <a:t>TIFF (</a:t>
            </a:r>
            <a:r>
              <a:rPr lang="ru-RU" sz="2400" dirty="0" smtClean="0"/>
              <a:t>Tagged </a:t>
            </a:r>
            <a:r>
              <a:rPr lang="ru-RU" sz="2400" dirty="0"/>
              <a:t>Image File </a:t>
            </a:r>
            <a:r>
              <a:rPr lang="ru-RU" sz="2400" dirty="0" smtClean="0"/>
              <a:t>Format</a:t>
            </a:r>
            <a:r>
              <a:rPr lang="en-US" sz="2400" dirty="0" smtClean="0"/>
              <a:t>)</a:t>
            </a:r>
            <a:r>
              <a:rPr lang="ru-RU" sz="2400" dirty="0" smtClean="0"/>
              <a:t> </a:t>
            </a:r>
            <a:r>
              <a:rPr lang="ru-RU" sz="2400" dirty="0"/>
              <a:t>е формат за запис на растерни изображения</a:t>
            </a:r>
            <a:r>
              <a:rPr lang="ru-RU" sz="2400" dirty="0" smtClean="0"/>
              <a:t>.</a:t>
            </a:r>
            <a:r>
              <a:rPr lang="en-US" sz="2400" dirty="0" smtClean="0"/>
              <a:t> </a:t>
            </a:r>
          </a:p>
          <a:p>
            <a:pPr>
              <a:lnSpc>
                <a:spcPct val="100000"/>
              </a:lnSpc>
            </a:pPr>
            <a:r>
              <a:rPr lang="en-US" sz="2400" dirty="0" smtClean="0"/>
              <a:t>Lempel-</a:t>
            </a:r>
            <a:r>
              <a:rPr lang="en-US" sz="2400" dirty="0" err="1" smtClean="0"/>
              <a:t>Zif</a:t>
            </a:r>
            <a:r>
              <a:rPr lang="en-US" sz="2400" dirty="0" smtClean="0"/>
              <a:t>-Welch </a:t>
            </a:r>
            <a:r>
              <a:rPr lang="bg-BG" sz="2400" dirty="0" smtClean="0"/>
              <a:t>е алгоритъм за компресия без загуба. Широко използван при </a:t>
            </a:r>
            <a:r>
              <a:rPr lang="en-US" sz="2400" dirty="0" smtClean="0"/>
              <a:t>UNIX </a:t>
            </a:r>
            <a:r>
              <a:rPr lang="bg-BG" sz="2400" dirty="0" smtClean="0"/>
              <a:t>файлова компресия, както и при формата за изображения – </a:t>
            </a:r>
            <a:r>
              <a:rPr lang="en-US" sz="2400" dirty="0" smtClean="0"/>
              <a:t>GIF</a:t>
            </a:r>
            <a:r>
              <a:rPr lang="bg-BG" sz="2400" dirty="0" smtClean="0"/>
              <a:t>.</a:t>
            </a:r>
            <a:endParaRPr lang="en-US" sz="2400" dirty="0" smtClean="0"/>
          </a:p>
          <a:p>
            <a:pPr>
              <a:lnSpc>
                <a:spcPct val="100000"/>
              </a:lnSpc>
            </a:pPr>
            <a:r>
              <a:rPr lang="en-US" sz="2400" dirty="0" smtClean="0"/>
              <a:t>DEFLATE </a:t>
            </a:r>
            <a:r>
              <a:rPr lang="bg-BG" sz="2400" dirty="0"/>
              <a:t>е алгоритъм за компресия без </a:t>
            </a:r>
            <a:r>
              <a:rPr lang="bg-BG" sz="2400" dirty="0" smtClean="0"/>
              <a:t>загуба, който съчетава Хъфманово кодиране и алгоритъма </a:t>
            </a:r>
            <a:r>
              <a:rPr lang="en-US" sz="2400" dirty="0" err="1" smtClean="0"/>
              <a:t>LZ77</a:t>
            </a:r>
            <a:r>
              <a:rPr lang="bg-BG" sz="2400" dirty="0" smtClean="0"/>
              <a:t>.</a:t>
            </a:r>
          </a:p>
          <a:p>
            <a:pPr>
              <a:lnSpc>
                <a:spcPct val="100000"/>
              </a:lnSpc>
            </a:pPr>
            <a:r>
              <a:rPr lang="bg-BG" sz="2400" dirty="0" smtClean="0"/>
              <a:t>Информация:</a:t>
            </a:r>
          </a:p>
          <a:p>
            <a:pPr lvl="1">
              <a:lnSpc>
                <a:spcPct val="100000"/>
              </a:lnSpc>
            </a:pPr>
            <a:r>
              <a:rPr lang="en-US" sz="2400" dirty="0" err="1" smtClean="0">
                <a:hlinkClick r:id="rId2"/>
              </a:rPr>
              <a:t>http://goo.gl/uU2ctd</a:t>
            </a:r>
            <a:endParaRPr lang="bg-BG" sz="2400" dirty="0" smtClean="0"/>
          </a:p>
          <a:p>
            <a:pPr lvl="1">
              <a:lnSpc>
                <a:spcPct val="100000"/>
              </a:lnSpc>
            </a:pPr>
            <a:r>
              <a:rPr lang="en-US" sz="2400" dirty="0" err="1" smtClean="0">
                <a:solidFill>
                  <a:schemeClr val="tx1">
                    <a:lumMod val="50000"/>
                  </a:schemeClr>
                </a:solidFill>
                <a:hlinkClick r:id="rId3"/>
              </a:rPr>
              <a:t>http://goo.gl/9dZyUF</a:t>
            </a:r>
            <a:r>
              <a:rPr lang="bg-BG" sz="2400" dirty="0" smtClean="0">
                <a:solidFill>
                  <a:schemeClr val="tx1">
                    <a:lumMod val="50000"/>
                  </a:schemeClr>
                </a:solidFill>
                <a:hlinkClick r:id="rId3"/>
              </a:rPr>
              <a:t> </a:t>
            </a:r>
            <a:endParaRPr lang="bg-BG" sz="24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5" name="Picture 4" descr="q7.jpg"/>
          <p:cNvPicPr>
            <a:picLocks noChangeAspect="1"/>
          </p:cNvPicPr>
          <p:nvPr/>
        </p:nvPicPr>
        <p:blipFill>
          <a:blip r:embed="rId4" cstate="print"/>
          <a:stretch>
            <a:fillRect/>
          </a:stretch>
        </p:blipFill>
        <p:spPr>
          <a:xfrm>
            <a:off x="4724400" y="4724400"/>
            <a:ext cx="3879408" cy="1309688"/>
          </a:xfrm>
          <a:prstGeom prst="rect">
            <a:avLst/>
          </a:prstGeom>
          <a:effectLst>
            <a:glow rad="381000">
              <a:schemeClr val="accent2">
                <a:lumMod val="75000"/>
                <a:alpha val="29000"/>
              </a:schemeClr>
            </a:glow>
            <a:softEdge rad="88900"/>
          </a:effectLst>
        </p:spPr>
      </p:pic>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bg-BG" dirty="0" smtClean="0"/>
              <a:t>Текстообработка</a:t>
            </a:r>
            <a:endParaRPr lang="en-US" dirty="0"/>
          </a:p>
        </p:txBody>
      </p:sp>
      <p:sp>
        <p:nvSpPr>
          <p:cNvPr id="10" name="Subtitle 2"/>
          <p:cNvSpPr>
            <a:spLocks noGrp="1"/>
          </p:cNvSpPr>
          <p:nvPr>
            <p:ph type="subTitle" idx="1"/>
          </p:nvPr>
        </p:nvSpPr>
        <p:spPr>
          <a:xfrm>
            <a:off x="609600" y="20573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08</a:t>
            </a:r>
            <a:endParaRPr lang="en-CA" dirty="0"/>
          </a:p>
        </p:txBody>
      </p:sp>
      <p:sp>
        <p:nvSpPr>
          <p:cNvPr id="3" name="Content Placeholder 2"/>
          <p:cNvSpPr>
            <a:spLocks noGrp="1"/>
          </p:cNvSpPr>
          <p:nvPr>
            <p:ph idx="1"/>
          </p:nvPr>
        </p:nvSpPr>
        <p:spPr>
          <a:xfrm>
            <a:off x="457200" y="1295400"/>
            <a:ext cx="8686800" cy="5791200"/>
          </a:xfrm>
        </p:spPr>
        <p:txBody>
          <a:bodyPr/>
          <a:lstStyle/>
          <a:p>
            <a:r>
              <a:rPr lang="ru-RU" sz="2400" dirty="0" smtClean="0"/>
              <a:t>Kaква е </a:t>
            </a:r>
            <a:r>
              <a:rPr lang="bg-BG" sz="2400" dirty="0" smtClean="0"/>
              <a:t>функцията</a:t>
            </a:r>
            <a:r>
              <a:rPr lang="ru-RU" sz="2400" dirty="0" smtClean="0"/>
              <a:t> на контролните символи в ASCII таблицата?</a:t>
            </a:r>
            <a:endParaRPr lang="bg-BG" sz="2400" dirty="0" smtClean="0"/>
          </a:p>
          <a:p>
            <a:pPr marL="871538" lvl="1" indent="-514350">
              <a:lnSpc>
                <a:spcPct val="95000"/>
              </a:lnSpc>
              <a:buFont typeface="+mj-lt"/>
              <a:buAutoNum type="alphaLcParenR"/>
            </a:pPr>
            <a:r>
              <a:rPr lang="bg-BG" sz="2400" dirty="0" smtClean="0"/>
              <a:t>Запазват другоезични символи (не-латински).</a:t>
            </a:r>
            <a:endParaRPr lang="ru-RU" sz="2400" dirty="0" smtClean="0"/>
          </a:p>
          <a:p>
            <a:pPr marL="871538" lvl="1" indent="-514350">
              <a:lnSpc>
                <a:spcPct val="95000"/>
              </a:lnSpc>
              <a:buFont typeface="+mj-lt"/>
              <a:buAutoNum type="alphaLcParenR"/>
            </a:pPr>
            <a:r>
              <a:rPr lang="bg-BG" sz="2400" dirty="0" smtClean="0"/>
              <a:t>Определят обработката на текста.</a:t>
            </a:r>
          </a:p>
          <a:p>
            <a:pPr marL="871538" lvl="1" indent="-514350">
              <a:lnSpc>
                <a:spcPct val="95000"/>
              </a:lnSpc>
              <a:buFont typeface="+mj-lt"/>
              <a:buAutoNum type="alphaLcParenR"/>
            </a:pPr>
            <a:r>
              <a:rPr lang="ru-RU" sz="2400" dirty="0" smtClean="0"/>
              <a:t>Определят цвета, стила и размера на символите .</a:t>
            </a:r>
          </a:p>
          <a:p>
            <a:pPr marL="871538" lvl="1" indent="-514350">
              <a:lnSpc>
                <a:spcPct val="95000"/>
              </a:lnSpc>
              <a:buFont typeface="+mj-lt"/>
              <a:buAutoNum type="alphaLcParenR"/>
            </a:pPr>
            <a:r>
              <a:rPr lang="ru-RU" sz="2400" dirty="0" smtClean="0"/>
              <a:t>Следят за спазване на граматика и правопис .</a:t>
            </a:r>
            <a:endParaRPr lang="en-US" sz="2400" dirty="0" smtClean="0"/>
          </a:p>
          <a:p>
            <a:pPr marL="871538" lvl="1" indent="-514350">
              <a:lnSpc>
                <a:spcPct val="95000"/>
              </a:lnSpc>
              <a:buFont typeface="+mj-lt"/>
              <a:buAutoNum type="alphaLcParenR"/>
            </a:pPr>
            <a:r>
              <a:rPr lang="bg-BG" sz="2400" dirty="0" smtClean="0"/>
              <a:t>Няма верен отговор.</a:t>
            </a:r>
            <a:endParaRPr lang="ru-RU"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6858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08</a:t>
            </a:r>
            <a:endParaRPr lang="en-US" dirty="0"/>
          </a:p>
        </p:txBody>
      </p:sp>
      <p:sp>
        <p:nvSpPr>
          <p:cNvPr id="3" name="Content Placeholder 2"/>
          <p:cNvSpPr>
            <a:spLocks noGrp="1"/>
          </p:cNvSpPr>
          <p:nvPr>
            <p:ph idx="1"/>
          </p:nvPr>
        </p:nvSpPr>
        <p:spPr>
          <a:xfrm>
            <a:off x="228600" y="1447800"/>
            <a:ext cx="8686800" cy="5638800"/>
          </a:xfrm>
        </p:spPr>
        <p:txBody>
          <a:bodyPr/>
          <a:lstStyle/>
          <a:p>
            <a:r>
              <a:rPr lang="ru-RU" sz="2400" dirty="0" smtClean="0"/>
              <a:t>ASCII дефинира кодове за 33 неизобразими контролни символа (предимно определящи обработката на текста). </a:t>
            </a:r>
          </a:p>
          <a:p>
            <a:r>
              <a:rPr lang="ru-RU" sz="2400" dirty="0" smtClean="0"/>
              <a:t>По времето на своето създаване за изход на текст са се използвали предимно печатащи устройства. Затова в ASCII се съдържат и контролни кодове, уточняващи начина, по който да се отпечатат символите.</a:t>
            </a:r>
          </a:p>
          <a:p>
            <a:r>
              <a:rPr lang="bg-BG" sz="2400" dirty="0" smtClean="0"/>
              <a:t> Информация: </a:t>
            </a:r>
          </a:p>
          <a:p>
            <a:pPr lvl="1"/>
            <a:r>
              <a:rPr lang="en-CA" sz="2400" u="sng" dirty="0" err="1" smtClean="0">
                <a:solidFill>
                  <a:srgbClr val="9ED000"/>
                </a:solidFill>
                <a:hlinkClick r:id="rId2"/>
              </a:rPr>
              <a:t>http://bg.wikipedia.org/wiki/ASCII</a:t>
            </a:r>
            <a:endParaRPr lang="en-CA" sz="2400" u="sng" dirty="0" smtClean="0">
              <a:solidFill>
                <a:srgbClr val="9ED000"/>
              </a:solidFill>
            </a:endParaRPr>
          </a:p>
          <a:p>
            <a:pPr>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6146" name="Picture 2" descr="C:\Users\denis\Desktop\2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114800"/>
            <a:ext cx="2895600" cy="229289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bg-BG" dirty="0" smtClean="0"/>
              <a:t>Компютърна графика</a:t>
            </a:r>
            <a:endParaRPr lang="en-US" dirty="0"/>
          </a:p>
        </p:txBody>
      </p:sp>
      <p:sp>
        <p:nvSpPr>
          <p:cNvPr id="16"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09</a:t>
            </a:r>
            <a:endParaRPr lang="en-US" dirty="0"/>
          </a:p>
        </p:txBody>
      </p:sp>
      <p:sp>
        <p:nvSpPr>
          <p:cNvPr id="3" name="Content Placeholder 2"/>
          <p:cNvSpPr>
            <a:spLocks noGrp="1"/>
          </p:cNvSpPr>
          <p:nvPr>
            <p:ph idx="1"/>
          </p:nvPr>
        </p:nvSpPr>
        <p:spPr>
          <a:xfrm>
            <a:off x="228600" y="1447800"/>
            <a:ext cx="8686800" cy="5638800"/>
          </a:xfrm>
        </p:spPr>
        <p:txBody>
          <a:bodyPr/>
          <a:lstStyle/>
          <a:p>
            <a:r>
              <a:rPr lang="bg-BG" sz="2400" dirty="0" smtClean="0"/>
              <a:t>Кое от изборените НЕ е вярно за растерните изображения?</a:t>
            </a:r>
            <a:endParaRPr lang="en-US" sz="2400" dirty="0" smtClean="0"/>
          </a:p>
          <a:p>
            <a:pPr marL="871538" lvl="1" indent="-514350">
              <a:buFont typeface="+mj-lt"/>
              <a:buAutoNum type="alphaLcParenR"/>
            </a:pPr>
            <a:r>
              <a:rPr lang="bg-BG" sz="2400" dirty="0" smtClean="0"/>
              <a:t>Представляват правоъгълна матрица от пиксели</a:t>
            </a:r>
          </a:p>
          <a:p>
            <a:pPr marL="871538" lvl="1" indent="-514350">
              <a:buFont typeface="+mj-lt"/>
              <a:buAutoNum type="alphaLcParenR"/>
            </a:pPr>
            <a:r>
              <a:rPr lang="bg-BG" sz="2400" dirty="0" smtClean="0"/>
              <a:t>Предоставят високо качество на образа при различна степен на мащабиране</a:t>
            </a:r>
          </a:p>
          <a:p>
            <a:pPr marL="871538" lvl="1" indent="-514350">
              <a:buFont typeface="+mj-lt"/>
              <a:buAutoNum type="alphaLcParenR"/>
            </a:pPr>
            <a:r>
              <a:rPr lang="en-US" sz="2400" dirty="0" smtClean="0"/>
              <a:t>BMP, JPEG, PCX </a:t>
            </a:r>
            <a:r>
              <a:rPr lang="bg-BG" sz="2400" dirty="0" smtClean="0"/>
              <a:t>и </a:t>
            </a:r>
            <a:r>
              <a:rPr lang="en-US" sz="2400" dirty="0" smtClean="0"/>
              <a:t>TIFF </a:t>
            </a:r>
            <a:r>
              <a:rPr lang="bg-BG" sz="2400" dirty="0" smtClean="0"/>
              <a:t>са растерни файлови формати</a:t>
            </a:r>
          </a:p>
          <a:p>
            <a:pPr marL="871538" lvl="1" indent="-514350">
              <a:buFont typeface="+mj-lt"/>
              <a:buAutoNum type="alphaLcParenR"/>
            </a:pPr>
            <a:r>
              <a:rPr lang="bg-BG" sz="2400" dirty="0" smtClean="0"/>
              <a:t>Всеки пиксел може да съдържа само един цвят</a:t>
            </a:r>
          </a:p>
          <a:p>
            <a:pPr marL="871538" lvl="1" indent="-514350">
              <a:buFont typeface="+mj-lt"/>
              <a:buAutoNum type="alphaLcParenR"/>
            </a:pPr>
            <a:r>
              <a:rPr lang="bg-BG" sz="2400" dirty="0" smtClean="0"/>
              <a:t>Използват се при съхраняването на фотографии в цифров вид </a:t>
            </a:r>
          </a:p>
          <a:p>
            <a:pPr marL="357188" lvl="1" indent="0">
              <a:buNone/>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57200" y="243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09</a:t>
            </a:r>
            <a:endParaRPr lang="en-US" dirty="0"/>
          </a:p>
        </p:txBody>
      </p:sp>
      <p:sp>
        <p:nvSpPr>
          <p:cNvPr id="3" name="Content Placeholder 2"/>
          <p:cNvSpPr>
            <a:spLocks noGrp="1"/>
          </p:cNvSpPr>
          <p:nvPr>
            <p:ph idx="1"/>
          </p:nvPr>
        </p:nvSpPr>
        <p:spPr>
          <a:xfrm>
            <a:off x="228600" y="1295400"/>
            <a:ext cx="8686800" cy="5791200"/>
          </a:xfrm>
        </p:spPr>
        <p:txBody>
          <a:bodyPr/>
          <a:lstStyle/>
          <a:p>
            <a:r>
              <a:rPr lang="ru-RU" sz="2400" dirty="0"/>
              <a:t>В областта на компютърната графика, растерна графика или растерно изображение (на английски: </a:t>
            </a:r>
            <a:r>
              <a:rPr lang="ru-RU" sz="2400" i="1" dirty="0"/>
              <a:t>bitmap image</a:t>
            </a:r>
            <a:r>
              <a:rPr lang="ru-RU" sz="2400" dirty="0"/>
              <a:t>) е структура от данни, която в общия случай представлява правоъгълна матрица от пиксели, т.е. всеки пиксел в изображението има числова стойност, която съдържа информация за цвета в него</a:t>
            </a:r>
            <a:r>
              <a:rPr lang="ru-RU" sz="2400" dirty="0" smtClean="0"/>
              <a:t>. </a:t>
            </a:r>
          </a:p>
          <a:p>
            <a:r>
              <a:rPr lang="ru-RU" sz="2400" dirty="0" smtClean="0"/>
              <a:t>Информация: </a:t>
            </a:r>
            <a:r>
              <a:rPr lang="en-US" sz="2400" dirty="0" smtClean="0">
                <a:hlinkClick r:id="rId2"/>
              </a:rPr>
              <a:t>goo.gl/V3pzLa</a:t>
            </a:r>
            <a:endParaRPr lang="bg-BG" sz="2400" dirty="0" smtClean="0"/>
          </a:p>
          <a:p>
            <a:r>
              <a:rPr lang="bg-BG" sz="2400" dirty="0" smtClean="0"/>
              <a:t>Векторна графика - </a:t>
            </a:r>
            <a:r>
              <a:rPr lang="en-US" sz="2400" dirty="0" smtClean="0">
                <a:hlinkClick r:id="rId3"/>
              </a:rPr>
              <a:t>goo.gl/h9YJdA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5" name="Picture 4" descr="bitmap.png"/>
          <p:cNvPicPr>
            <a:picLocks noChangeAspect="1"/>
          </p:cNvPicPr>
          <p:nvPr/>
        </p:nvPicPr>
        <p:blipFill>
          <a:blip r:embed="rId4" cstate="print"/>
          <a:stretch>
            <a:fillRect/>
          </a:stretch>
        </p:blipFill>
        <p:spPr>
          <a:xfrm>
            <a:off x="5410200" y="3657600"/>
            <a:ext cx="3048538" cy="2573229"/>
          </a:xfrm>
          <a:prstGeom prst="rect">
            <a:avLst/>
          </a:prstGeom>
        </p:spPr>
      </p:pic>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bg-BG" dirty="0" smtClean="0"/>
              <a:t>Бази от данни</a:t>
            </a:r>
            <a:endParaRPr lang="en-US" dirty="0"/>
          </a:p>
        </p:txBody>
      </p:sp>
      <p:sp>
        <p:nvSpPr>
          <p:cNvPr id="15" name="Subtitle 2"/>
          <p:cNvSpPr>
            <a:spLocks noGrp="1"/>
          </p:cNvSpPr>
          <p:nvPr>
            <p:ph type="subTitle" idx="1"/>
          </p:nvPr>
        </p:nvSpPr>
        <p:spPr>
          <a:xfrm>
            <a:off x="609600" y="5679280"/>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01</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600" dirty="0" smtClean="0">
                <a:effectLst/>
              </a:rPr>
              <a:t> </a:t>
            </a:r>
            <a:r>
              <a:rPr lang="bg-BG" sz="2400" dirty="0" smtClean="0">
                <a:effectLst/>
              </a:rPr>
              <a:t>Какви функции изпълнява “южният мост” (</a:t>
            </a:r>
            <a:r>
              <a:rPr lang="en-US" sz="2400" dirty="0" smtClean="0">
                <a:effectLst/>
              </a:rPr>
              <a:t>Southbridge)</a:t>
            </a:r>
            <a:r>
              <a:rPr lang="bg-BG" sz="2400" dirty="0" smtClean="0">
                <a:effectLst/>
              </a:rPr>
              <a:t> </a:t>
            </a:r>
            <a:r>
              <a:rPr lang="bg-BG" sz="2400" dirty="0" smtClean="0">
                <a:solidFill>
                  <a:srgbClr val="EBFFDC"/>
                </a:solidFill>
                <a:effectLst/>
              </a:rPr>
              <a:t>на</a:t>
            </a:r>
            <a:r>
              <a:rPr lang="bg-BG" sz="2400" dirty="0" smtClean="0">
                <a:effectLst/>
              </a:rPr>
              <a:t> дънната платка</a:t>
            </a:r>
            <a:r>
              <a:rPr lang="en-US" sz="2400" dirty="0" smtClean="0">
                <a:effectLst/>
              </a:rPr>
              <a:t>?</a:t>
            </a:r>
            <a:endParaRPr lang="en-US" sz="2400" dirty="0" smtClean="0"/>
          </a:p>
          <a:p>
            <a:pPr marL="871538" lvl="1" indent="-514350">
              <a:buFont typeface="+mj-lt"/>
              <a:buAutoNum type="alphaLcParenR"/>
            </a:pPr>
            <a:r>
              <a:rPr lang="bg-BG" sz="2400" dirty="0" smtClean="0"/>
              <a:t>Служи като основна вътрешна връзка на ниво дънна платка, като свързва процесора с интегрирани периферии. </a:t>
            </a:r>
            <a:endParaRPr lang="en-US" sz="2400" dirty="0" smtClean="0"/>
          </a:p>
          <a:p>
            <a:pPr marL="871538" lvl="1" indent="-514350">
              <a:buFont typeface="+mj-lt"/>
              <a:buAutoNum type="alphaLcParenR"/>
            </a:pPr>
            <a:r>
              <a:rPr lang="bg-BG" sz="2400" dirty="0" smtClean="0"/>
              <a:t>Подпомага функциите на процесора, но в</a:t>
            </a:r>
            <a:r>
              <a:rPr lang="en-US" sz="2400" dirty="0" smtClean="0"/>
              <a:t> </a:t>
            </a:r>
            <a:r>
              <a:rPr lang="bg-BG" sz="2400" dirty="0" smtClean="0"/>
              <a:t>стандартизиран формат. </a:t>
            </a:r>
            <a:endParaRPr lang="en-US" sz="2400" dirty="0" smtClean="0"/>
          </a:p>
          <a:p>
            <a:pPr marL="871538" lvl="1" indent="-514350">
              <a:buFont typeface="+mj-lt"/>
              <a:buAutoNum type="alphaLcParenR"/>
            </a:pPr>
            <a:r>
              <a:rPr lang="ru-RU" sz="2400" dirty="0" smtClean="0"/>
              <a:t>Контролира всички входно/изходни функции на компютъра, на контролера на прекъсване и IDE каналите.</a:t>
            </a:r>
            <a:endParaRPr lang="en-US" sz="2400" dirty="0" smtClean="0"/>
          </a:p>
          <a:p>
            <a:pPr marL="871538" lvl="1" indent="-514350">
              <a:buFont typeface="+mj-lt"/>
              <a:buAutoNum type="alphaLcParenR"/>
            </a:pPr>
            <a:r>
              <a:rPr lang="bg-BG" sz="2400" dirty="0" smtClean="0"/>
              <a:t>Контролира комуникацията между </a:t>
            </a:r>
            <a:r>
              <a:rPr lang="en-US" sz="2400" dirty="0" smtClean="0"/>
              <a:t> CPU, </a:t>
            </a:r>
            <a:r>
              <a:rPr lang="bg-BG" sz="2400" dirty="0" smtClean="0"/>
              <a:t>в някои случаи</a:t>
            </a:r>
            <a:r>
              <a:rPr lang="en-US" sz="2400" dirty="0" smtClean="0"/>
              <a:t> RAM, </a:t>
            </a:r>
            <a:r>
              <a:rPr lang="bg-BG" sz="2400" dirty="0" smtClean="0"/>
              <a:t>и</a:t>
            </a:r>
            <a:r>
              <a:rPr lang="en-US" sz="2400" dirty="0" smtClean="0"/>
              <a:t> PCI Express (</a:t>
            </a:r>
            <a:r>
              <a:rPr lang="bg-BG" sz="2400" dirty="0" smtClean="0"/>
              <a:t>или</a:t>
            </a:r>
            <a:r>
              <a:rPr lang="en-US" sz="2400" dirty="0" smtClean="0"/>
              <a:t> </a:t>
            </a:r>
            <a:r>
              <a:rPr lang="en-US" sz="2400" dirty="0" err="1" smtClean="0"/>
              <a:t>AGP</a:t>
            </a:r>
            <a:r>
              <a:rPr lang="en-US" sz="2400" dirty="0" smtClean="0"/>
              <a:t>) </a:t>
            </a:r>
            <a:r>
              <a:rPr lang="bg-BG" sz="2400" dirty="0" smtClean="0"/>
              <a:t>видеокарти</a:t>
            </a:r>
            <a:r>
              <a:rPr lang="en-US" sz="24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4343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10</a:t>
            </a:r>
            <a:endParaRPr lang="en-US" dirty="0"/>
          </a:p>
        </p:txBody>
      </p:sp>
      <p:sp>
        <p:nvSpPr>
          <p:cNvPr id="3" name="Content Placeholder 2"/>
          <p:cNvSpPr>
            <a:spLocks noGrp="1"/>
          </p:cNvSpPr>
          <p:nvPr>
            <p:ph idx="1"/>
          </p:nvPr>
        </p:nvSpPr>
        <p:spPr>
          <a:xfrm>
            <a:off x="228600" y="1219200"/>
            <a:ext cx="8686800" cy="5638800"/>
          </a:xfrm>
        </p:spPr>
        <p:txBody>
          <a:bodyPr/>
          <a:lstStyle/>
          <a:p>
            <a:r>
              <a:rPr lang="bg-BG" sz="2400" dirty="0" smtClean="0"/>
              <a:t>Кое от изброените не е система за управление на бази от данни (СУБД)?</a:t>
            </a:r>
          </a:p>
          <a:p>
            <a:pPr marL="871538" lvl="1" indent="-514350">
              <a:lnSpc>
                <a:spcPct val="95000"/>
              </a:lnSpc>
              <a:buFont typeface="+mj-lt"/>
              <a:buAutoNum type="alphaLcParenR"/>
            </a:pPr>
            <a:r>
              <a:rPr lang="en-US" sz="2400" dirty="0" smtClean="0"/>
              <a:t>Oracle</a:t>
            </a:r>
          </a:p>
          <a:p>
            <a:pPr marL="871538" lvl="1" indent="-514350">
              <a:lnSpc>
                <a:spcPct val="95000"/>
              </a:lnSpc>
              <a:buFont typeface="+mj-lt"/>
              <a:buAutoNum type="alphaLcParenR"/>
            </a:pPr>
            <a:r>
              <a:rPr lang="en-US" sz="2400" dirty="0" smtClean="0"/>
              <a:t>MySQL</a:t>
            </a:r>
          </a:p>
          <a:p>
            <a:pPr marL="871538" lvl="1" indent="-514350">
              <a:lnSpc>
                <a:spcPct val="95000"/>
              </a:lnSpc>
              <a:buFont typeface="+mj-lt"/>
              <a:buAutoNum type="alphaLcParenR"/>
            </a:pPr>
            <a:r>
              <a:rPr lang="en-US" sz="2400" dirty="0" err="1" smtClean="0"/>
              <a:t>dBASE</a:t>
            </a:r>
            <a:endParaRPr lang="en-US" sz="2400" dirty="0" smtClean="0"/>
          </a:p>
          <a:p>
            <a:pPr marL="871538" lvl="1" indent="-514350">
              <a:lnSpc>
                <a:spcPct val="95000"/>
              </a:lnSpc>
              <a:buFont typeface="+mj-lt"/>
              <a:buAutoNum type="alphaLcParenR"/>
            </a:pPr>
            <a:r>
              <a:rPr lang="en-US" sz="2400" dirty="0" smtClean="0"/>
              <a:t>FoxPro</a:t>
            </a:r>
          </a:p>
          <a:p>
            <a:pPr marL="871538" lvl="1" indent="-514350">
              <a:lnSpc>
                <a:spcPct val="95000"/>
              </a:lnSpc>
              <a:buFont typeface="+mj-lt"/>
              <a:buAutoNum type="alphaLcParenR"/>
            </a:pPr>
            <a:r>
              <a:rPr lang="en-US" sz="2400" dirty="0" smtClean="0"/>
              <a:t>FileMaker Pro</a:t>
            </a:r>
          </a:p>
          <a:p>
            <a:pPr marL="871538" lvl="1" indent="-514350">
              <a:lnSpc>
                <a:spcPct val="95000"/>
              </a:lnSpc>
              <a:buFont typeface="+mj-lt"/>
              <a:buAutoNum type="alphaLcParenR"/>
            </a:pPr>
            <a:r>
              <a:rPr lang="bg-BG" sz="2400" dirty="0" smtClean="0"/>
              <a:t>Всяка от изброените е СУБД</a:t>
            </a:r>
            <a:endParaRPr lang="en-US" sz="2400" dirty="0" smtClean="0"/>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4572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10</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Oracle – </a:t>
            </a:r>
            <a:r>
              <a:rPr lang="bg-BG" sz="2400" dirty="0" smtClean="0"/>
              <a:t>Обектно-релационна СУБД, разработена от </a:t>
            </a:r>
            <a:r>
              <a:rPr lang="en-US" sz="2400" dirty="0" smtClean="0"/>
              <a:t>Oracle</a:t>
            </a:r>
          </a:p>
          <a:p>
            <a:r>
              <a:rPr lang="en-US" sz="2400" dirty="0" smtClean="0"/>
              <a:t>MySQL – </a:t>
            </a:r>
            <a:r>
              <a:rPr lang="bg-BG" sz="2400" dirty="0" smtClean="0"/>
              <a:t>една от най-популярните релационни СУБД с отворен код, широко използвана при разработката на уеб приложения.</a:t>
            </a:r>
          </a:p>
          <a:p>
            <a:r>
              <a:rPr lang="en-US" sz="2400" dirty="0" err="1" smtClean="0"/>
              <a:t>dBASE</a:t>
            </a:r>
            <a:r>
              <a:rPr lang="en-US" sz="2400" dirty="0" smtClean="0"/>
              <a:t> – </a:t>
            </a:r>
            <a:r>
              <a:rPr lang="bg-BG" sz="2400" dirty="0" smtClean="0"/>
              <a:t>една от първите влезли в широка употреба СУБД. Навлиза през 1979г.</a:t>
            </a:r>
          </a:p>
          <a:p>
            <a:r>
              <a:rPr lang="en-US" sz="2400" dirty="0" smtClean="0"/>
              <a:t>FoxPro –</a:t>
            </a:r>
            <a:r>
              <a:rPr lang="bg-BG" sz="2400" dirty="0" smtClean="0"/>
              <a:t> едновременно</a:t>
            </a:r>
            <a:r>
              <a:rPr lang="en-US" sz="2400" dirty="0" smtClean="0"/>
              <a:t> </a:t>
            </a:r>
            <a:r>
              <a:rPr lang="bg-BG" sz="2400" dirty="0" smtClean="0"/>
              <a:t>процедурно-ориентиран език за програмиране и СУБД</a:t>
            </a:r>
            <a:r>
              <a:rPr lang="en-US" sz="2400" dirty="0" smtClean="0"/>
              <a:t>, </a:t>
            </a:r>
            <a:r>
              <a:rPr lang="bg-BG" sz="2400" dirty="0" smtClean="0"/>
              <a:t>поддържан от </a:t>
            </a:r>
            <a:r>
              <a:rPr lang="en-US" sz="2400" dirty="0" smtClean="0"/>
              <a:t>Microsoft, </a:t>
            </a:r>
            <a:r>
              <a:rPr lang="bg-BG" sz="2400" dirty="0" smtClean="0"/>
              <a:t>за </a:t>
            </a:r>
            <a:r>
              <a:rPr lang="en-US" sz="2400" dirty="0" smtClean="0"/>
              <a:t>MS-DOS, Windows, Macintosh </a:t>
            </a:r>
            <a:r>
              <a:rPr lang="bg-BG" sz="2400" dirty="0" smtClean="0"/>
              <a:t>и </a:t>
            </a:r>
            <a:r>
              <a:rPr lang="en-US" sz="2400" dirty="0" smtClean="0"/>
              <a:t>UNIX</a:t>
            </a:r>
            <a:r>
              <a:rPr lang="bg-BG" sz="2400" dirty="0" smtClean="0"/>
              <a:t>.</a:t>
            </a:r>
          </a:p>
          <a:p>
            <a:r>
              <a:rPr lang="en-US" sz="2400" dirty="0" smtClean="0"/>
              <a:t>FileMaker Pro - </a:t>
            </a:r>
            <a:r>
              <a:rPr lang="bg-BG" sz="2400" dirty="0" smtClean="0"/>
              <a:t> междуплатформена релационна СУБД, комбинирана с графичен потребителски интерфейс.</a:t>
            </a:r>
          </a:p>
          <a:p>
            <a:pPr marL="0" indent="0">
              <a:buNone/>
            </a:pPr>
            <a:r>
              <a:rPr lang="bg-BG" sz="2400" dirty="0" smtClean="0"/>
              <a:t>	Информация: </a:t>
            </a:r>
            <a:r>
              <a:rPr lang="en-US" sz="2400" dirty="0" smtClean="0">
                <a:hlinkClick r:id="rId2"/>
              </a:rPr>
              <a:t>http</a:t>
            </a:r>
            <a:r>
              <a:rPr lang="en-US" sz="2400" dirty="0">
                <a:hlinkClick r:id="rId2"/>
              </a:rPr>
              <a:t>://goo.gl/EjQUz2</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11</a:t>
            </a:r>
            <a:endParaRPr lang="en-CA" dirty="0"/>
          </a:p>
        </p:txBody>
      </p:sp>
      <p:sp>
        <p:nvSpPr>
          <p:cNvPr id="3" name="Content Placeholder 2"/>
          <p:cNvSpPr>
            <a:spLocks noGrp="1"/>
          </p:cNvSpPr>
          <p:nvPr>
            <p:ph idx="1"/>
          </p:nvPr>
        </p:nvSpPr>
        <p:spPr>
          <a:xfrm>
            <a:off x="228600" y="1447800"/>
            <a:ext cx="8686800" cy="5791200"/>
          </a:xfrm>
        </p:spPr>
        <p:txBody>
          <a:bodyPr/>
          <a:lstStyle/>
          <a:p>
            <a:pPr>
              <a:lnSpc>
                <a:spcPct val="95000"/>
              </a:lnSpc>
            </a:pPr>
            <a:r>
              <a:rPr lang="bg-BG" sz="2400" dirty="0" smtClean="0"/>
              <a:t>Коя от следните системи е система за управление на съдържанието (</a:t>
            </a:r>
            <a:r>
              <a:rPr lang="en-US" sz="2400" dirty="0" smtClean="0"/>
              <a:t>CMS)</a:t>
            </a:r>
            <a:r>
              <a:rPr lang="bg-BG" sz="2400" dirty="0" smtClean="0"/>
              <a:t>?</a:t>
            </a:r>
          </a:p>
          <a:p>
            <a:pPr marL="871538" lvl="1" indent="-514350">
              <a:lnSpc>
                <a:spcPct val="95000"/>
              </a:lnSpc>
              <a:buFont typeface="+mj-lt"/>
              <a:buAutoNum type="alphaLcParenR"/>
            </a:pPr>
            <a:r>
              <a:rPr lang="en-US" sz="2400" dirty="0" err="1" smtClean="0"/>
              <a:t>Telerik</a:t>
            </a:r>
            <a:r>
              <a:rPr lang="en-US" sz="2400" dirty="0" smtClean="0"/>
              <a:t> </a:t>
            </a:r>
            <a:r>
              <a:rPr lang="en-US" sz="2400" dirty="0" err="1" smtClean="0"/>
              <a:t>Sitefinity</a:t>
            </a:r>
            <a:endParaRPr lang="en-US" sz="2400" dirty="0" smtClean="0"/>
          </a:p>
          <a:p>
            <a:pPr marL="871538" lvl="1" indent="-514350">
              <a:lnSpc>
                <a:spcPct val="95000"/>
              </a:lnSpc>
              <a:buFont typeface="+mj-lt"/>
              <a:buAutoNum type="alphaLcParenR"/>
            </a:pPr>
            <a:r>
              <a:rPr lang="en-US" sz="2400" dirty="0" err="1" smtClean="0"/>
              <a:t>WordPress</a:t>
            </a:r>
            <a:endParaRPr lang="en-US" sz="2400" dirty="0" smtClean="0"/>
          </a:p>
          <a:p>
            <a:pPr marL="871538" lvl="1" indent="-514350">
              <a:lnSpc>
                <a:spcPct val="95000"/>
              </a:lnSpc>
              <a:buFont typeface="+mj-lt"/>
              <a:buAutoNum type="alphaLcParenR"/>
            </a:pPr>
            <a:r>
              <a:rPr lang="en-US" sz="2400" dirty="0" err="1" smtClean="0"/>
              <a:t>Joomla</a:t>
            </a:r>
            <a:endParaRPr lang="en-US" sz="2400" dirty="0" smtClean="0"/>
          </a:p>
          <a:p>
            <a:pPr marL="871538" lvl="1" indent="-514350">
              <a:lnSpc>
                <a:spcPct val="95000"/>
              </a:lnSpc>
              <a:buFont typeface="+mj-lt"/>
              <a:buAutoNum type="alphaLcParenR"/>
            </a:pPr>
            <a:r>
              <a:rPr lang="bg-BG" sz="2400" dirty="0" smtClean="0"/>
              <a:t>Всички посочени</a:t>
            </a:r>
            <a:endParaRPr lang="en-US" sz="2400" dirty="0" smtClean="0"/>
          </a:p>
          <a:p>
            <a:pPr marL="871538" lvl="1" indent="-514350">
              <a:lnSpc>
                <a:spcPct val="95000"/>
              </a:lnSpc>
              <a:buFont typeface="+mj-lt"/>
              <a:buAutoNum type="alphaLcParenR"/>
            </a:pPr>
            <a:r>
              <a:rPr lang="bg-BG" sz="2400" dirty="0" smtClean="0"/>
              <a:t>Нито една от посочените</a:t>
            </a:r>
            <a:endParaRPr lang="bg-BG" dirty="0" smtClean="0"/>
          </a:p>
          <a:p>
            <a:pPr>
              <a:lnSpc>
                <a:spcPct val="95000"/>
              </a:lnSpc>
            </a:pPr>
            <a:endParaRPr lang="bg-BG" dirty="0" smtClean="0"/>
          </a:p>
          <a:p>
            <a:pPr>
              <a:lnSpc>
                <a:spcPct val="95000"/>
              </a:lnSpc>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57200" y="3733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CMS.jpg"/>
          <p:cNvPicPr>
            <a:picLocks noChangeAspect="1"/>
          </p:cNvPicPr>
          <p:nvPr/>
        </p:nvPicPr>
        <p:blipFill>
          <a:blip r:embed="rId2" cstate="print"/>
          <a:stretch>
            <a:fillRect/>
          </a:stretch>
        </p:blipFill>
        <p:spPr>
          <a:xfrm>
            <a:off x="5257800" y="2286000"/>
            <a:ext cx="2932669" cy="2712720"/>
          </a:xfrm>
          <a:prstGeom prst="rect">
            <a:avLst/>
          </a:prstGeom>
          <a:solidFill>
            <a:schemeClr val="bg2">
              <a:lumMod val="60000"/>
              <a:lumOff val="40000"/>
            </a:schemeClr>
          </a:solidFill>
          <a:effectLst>
            <a:glow rad="1117600">
              <a:schemeClr val="accent1">
                <a:alpha val="0"/>
              </a:schemeClr>
            </a:glow>
            <a:innerShdw blurRad="63500" dist="50800" dir="2700000">
              <a:prstClr val="black">
                <a:alpha val="50000"/>
              </a:prstClr>
            </a:innerShdw>
            <a:softEdge rad="1270000"/>
          </a:effectLst>
          <a:scene3d>
            <a:camera prst="orthographicFront"/>
            <a:lightRig rig="twoPt" dir="t"/>
          </a:scene3d>
          <a:sp3d extrusionH="76200" prstMaterial="metal">
            <a:bevelT w="254000" h="254000"/>
            <a:extrusionClr>
              <a:schemeClr val="bg2">
                <a:lumMod val="75000"/>
              </a:schemeClr>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11</a:t>
            </a:r>
            <a:endParaRPr lang="en-US" sz="3600" dirty="0"/>
          </a:p>
        </p:txBody>
      </p:sp>
      <p:sp>
        <p:nvSpPr>
          <p:cNvPr id="3" name="Content Placeholder 2"/>
          <p:cNvSpPr>
            <a:spLocks noGrp="1"/>
          </p:cNvSpPr>
          <p:nvPr>
            <p:ph idx="1"/>
          </p:nvPr>
        </p:nvSpPr>
        <p:spPr>
          <a:xfrm>
            <a:off x="228600" y="1219200"/>
            <a:ext cx="8686800" cy="5638800"/>
          </a:xfrm>
        </p:spPr>
        <p:txBody>
          <a:bodyPr/>
          <a:lstStyle/>
          <a:p>
            <a:pPr>
              <a:lnSpc>
                <a:spcPct val="100000"/>
              </a:lnSpc>
            </a:pPr>
            <a:r>
              <a:rPr lang="bg-BG" sz="2400" dirty="0" smtClean="0"/>
              <a:t>Система за управление на съдържанието </a:t>
            </a:r>
            <a:r>
              <a:rPr lang="en-US" sz="2400" dirty="0" smtClean="0"/>
              <a:t>(CMS)</a:t>
            </a:r>
            <a:r>
              <a:rPr lang="bg-BG" sz="2400" dirty="0" smtClean="0"/>
              <a:t> е компютърна програма, която позволява публикуване, редакция и модифициране на съдържание, както и поддръжка от централен интерфейс. </a:t>
            </a:r>
          </a:p>
          <a:p>
            <a:pPr>
              <a:lnSpc>
                <a:spcPct val="100000"/>
              </a:lnSpc>
            </a:pPr>
            <a:r>
              <a:rPr lang="bg-BG" sz="2400" dirty="0" smtClean="0"/>
              <a:t>Такива системи за управление на съдържанието предлагат процедури за управление на работния поток в екипна среда. </a:t>
            </a:r>
          </a:p>
          <a:p>
            <a:pPr>
              <a:lnSpc>
                <a:spcPct val="100000"/>
              </a:lnSpc>
            </a:pPr>
            <a:r>
              <a:rPr lang="bg-BG" sz="2400" dirty="0" smtClean="0"/>
              <a:t>Тези процедури могат да бъдат  изпълнени на ръка или автоматично. </a:t>
            </a:r>
          </a:p>
          <a:p>
            <a:pPr>
              <a:lnSpc>
                <a:spcPct val="100000"/>
              </a:lnSpc>
            </a:pPr>
            <a:r>
              <a:rPr lang="bg-BG" sz="2400" dirty="0" smtClean="0"/>
              <a:t>Системи за управление на съдържанието се използват от </a:t>
            </a:r>
            <a:r>
              <a:rPr lang="en-US" sz="2400" dirty="0" smtClean="0"/>
              <a:t> </a:t>
            </a:r>
            <a:r>
              <a:rPr lang="bg-BG" sz="2400" dirty="0" smtClean="0"/>
              <a:t>края на 90-те години. </a:t>
            </a:r>
          </a:p>
          <a:p>
            <a:pPr lvl="1">
              <a:lnSpc>
                <a:spcPct val="100000"/>
              </a:lnSpc>
            </a:pPr>
            <a:r>
              <a:rPr lang="en-CA" sz="2400" dirty="0" err="1" smtClean="0">
                <a:solidFill>
                  <a:schemeClr val="tx1">
                    <a:lumMod val="50000"/>
                  </a:schemeClr>
                </a:solidFill>
                <a:hlinkClick r:id="rId2"/>
              </a:rPr>
              <a:t>http://goo.gl/NziEs4</a:t>
            </a:r>
            <a:endParaRPr lang="bg-BG" sz="24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5" name="Picture 3" descr="C:\Users\denis\Desktop\Sitefinity_logo_405x1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487701"/>
            <a:ext cx="2681288" cy="1046033"/>
          </a:xfrm>
          <a:prstGeom prst="rect">
            <a:avLst/>
          </a:prstGeom>
          <a:noFill/>
          <a:effectLst>
            <a:glow rad="558800">
              <a:schemeClr val="bg1">
                <a:alpha val="40000"/>
              </a:schemeClr>
            </a:glow>
            <a:softEdge rad="292100"/>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pic>
        <p:nvPicPr>
          <p:cNvPr id="6" name="Picture 2" descr="C:\Users\denis\Desktop\wordpress-joomla-drup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81246">
            <a:off x="4298001" y="5497735"/>
            <a:ext cx="1035999" cy="1035999"/>
          </a:xfrm>
          <a:prstGeom prst="rect">
            <a:avLst/>
          </a:prstGeom>
          <a:noFill/>
          <a:effectLst>
            <a:glow rad="584200">
              <a:schemeClr val="bg1">
                <a:alpha val="40000"/>
              </a:schemeClr>
            </a:glow>
            <a:softEdge rad="152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14" name="Subtitle 2"/>
          <p:cNvSpPr>
            <a:spLocks noGrp="1"/>
          </p:cNvSpPr>
          <p:nvPr>
            <p:ph type="subTitle" idx="1"/>
          </p:nvPr>
        </p:nvSpPr>
        <p:spPr>
          <a:xfrm>
            <a:off x="609600" y="4912520"/>
            <a:ext cx="7924800" cy="1564480"/>
          </a:xfrm>
        </p:spPr>
        <p:txBody>
          <a:bodyPr/>
          <a:lstStyle/>
          <a:p>
            <a:r>
              <a:rPr lang="bg-BG" dirty="0" smtClean="0"/>
              <a:t>Симетрични и асиметрични кодиращи алгоритми, криптографско хеширане, електронен подпис, цифрови сертификати</a:t>
            </a:r>
            <a:endParaRPr lang="en-US" dirty="0"/>
          </a:p>
        </p:txBody>
      </p:sp>
      <p:pic>
        <p:nvPicPr>
          <p:cNvPr id="22"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12</a:t>
            </a:r>
            <a:endParaRPr lang="en-US" sz="3600" dirty="0"/>
          </a:p>
        </p:txBody>
      </p:sp>
      <p:sp>
        <p:nvSpPr>
          <p:cNvPr id="3" name="Content Placeholder 2"/>
          <p:cNvSpPr>
            <a:spLocks noGrp="1"/>
          </p:cNvSpPr>
          <p:nvPr>
            <p:ph idx="1"/>
          </p:nvPr>
        </p:nvSpPr>
        <p:spPr>
          <a:xfrm>
            <a:off x="228600" y="1219200"/>
            <a:ext cx="8686800" cy="5638800"/>
          </a:xfrm>
        </p:spPr>
        <p:txBody>
          <a:bodyPr/>
          <a:lstStyle/>
          <a:p>
            <a:r>
              <a:rPr lang="bg-BG" sz="2400" dirty="0" smtClean="0"/>
              <a:t>Кое от следните твърдения НЕ е вярно за хардуерно-базирани решения за сигурност? </a:t>
            </a:r>
          </a:p>
          <a:p>
            <a:pPr marL="871538" lvl="1" indent="-514350">
              <a:buFont typeface="+mj-lt"/>
              <a:buAutoNum type="alphaLcParenR"/>
            </a:pPr>
            <a:r>
              <a:rPr lang="bg-BG" sz="1800" dirty="0" smtClean="0"/>
              <a:t>Те могат да предотвратят възможността за четене и писане на данни. </a:t>
            </a:r>
            <a:endParaRPr lang="en-US" sz="1800" dirty="0" smtClean="0"/>
          </a:p>
          <a:p>
            <a:pPr marL="871538" lvl="1" indent="-514350">
              <a:buFont typeface="+mj-lt"/>
              <a:buAutoNum type="alphaLcParenR"/>
            </a:pPr>
            <a:r>
              <a:rPr lang="bg-BG" sz="1800" dirty="0" smtClean="0"/>
              <a:t>Достъп се позволява  само ако хардуерния жетон е свързан и се въведе правилен  ПИН. </a:t>
            </a:r>
          </a:p>
          <a:p>
            <a:pPr marL="871538" lvl="1" indent="-514350">
              <a:buFont typeface="+mj-lt"/>
              <a:buAutoNum type="alphaLcParenR"/>
            </a:pPr>
            <a:r>
              <a:rPr lang="bg-BG" sz="1800" dirty="0" smtClean="0"/>
              <a:t>Устройствата използват биометрична технология. </a:t>
            </a:r>
            <a:endParaRPr lang="en-CA" sz="1800" dirty="0" smtClean="0"/>
          </a:p>
          <a:p>
            <a:pPr marL="871538" lvl="1" indent="-514350">
              <a:buFont typeface="+mj-lt"/>
              <a:buAutoNum type="alphaLcParenR"/>
            </a:pPr>
            <a:r>
              <a:rPr lang="bg-BG" sz="1800" dirty="0" smtClean="0"/>
              <a:t>Текущото състояние на този, който използва устройството, се чете от контролери в периферните устройства. </a:t>
            </a:r>
            <a:endParaRPr lang="en-CA" sz="1800" dirty="0" smtClean="0"/>
          </a:p>
          <a:p>
            <a:pPr marL="871538" lvl="1" indent="-514350">
              <a:buFont typeface="+mj-lt"/>
              <a:buAutoNum type="alphaLcParenR"/>
            </a:pPr>
            <a:r>
              <a:rPr lang="bg-BG" sz="1800" dirty="0" smtClean="0"/>
              <a:t>Хардуерът предпазва от злонамерена употреба  на системата за изображение на операционната система и злоупотреба с привилегиите върху файловата система. </a:t>
            </a:r>
            <a:endParaRPr lang="en-CA" sz="1800" dirty="0" smtClean="0"/>
          </a:p>
          <a:p>
            <a:pPr marL="871538" lvl="1" indent="-514350">
              <a:buFont typeface="+mj-lt"/>
              <a:buAutoNum type="alphaLcParenR"/>
            </a:pPr>
            <a:r>
              <a:rPr lang="bg-BG" sz="1800" dirty="0" smtClean="0"/>
              <a:t>Хардуерно-базирания контрол за достъп е  по-сигурен от защитата, предоставена от операционни системи;</a:t>
            </a:r>
            <a:r>
              <a:rPr lang="en-CA" sz="1800" dirty="0" smtClean="0"/>
              <a:t> </a:t>
            </a:r>
          </a:p>
          <a:p>
            <a:pPr marL="871538" lvl="1" indent="-514350">
              <a:buFont typeface="+mj-lt"/>
              <a:buAutoNum type="alphaLcParenR"/>
            </a:pPr>
            <a:r>
              <a:rPr lang="bg-BG" sz="1800" dirty="0" smtClean="0"/>
              <a:t>Всички горепосочени твърдения са верни</a:t>
            </a:r>
            <a:r>
              <a:rPr lang="en-US" sz="1800" dirty="0" smtClean="0"/>
              <a:t>.</a:t>
            </a:r>
            <a:endParaRPr lang="en-CA" sz="1800" dirty="0" smtClean="0"/>
          </a:p>
          <a:p>
            <a:pPr marL="871538" lvl="1" indent="-514350">
              <a:buFont typeface="+mj-lt"/>
              <a:buAutoNum type="alphaLcParenR"/>
            </a:pPr>
            <a:endParaRPr lang="en-US" noProof="1" smtClean="0"/>
          </a:p>
          <a:p>
            <a:pPr marL="871538" lvl="1" indent="-514350">
              <a:buFont typeface="+mj-lt"/>
              <a:buAutoNum type="alphaLcParenR"/>
            </a:pPr>
            <a:endParaRPr lang="en-US" noProof="1"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57200" y="6019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12</a:t>
            </a:r>
            <a:endParaRPr lang="en-US" sz="3600" dirty="0"/>
          </a:p>
        </p:txBody>
      </p:sp>
      <p:sp>
        <p:nvSpPr>
          <p:cNvPr id="3" name="Content Placeholder 2"/>
          <p:cNvSpPr>
            <a:spLocks noGrp="1"/>
          </p:cNvSpPr>
          <p:nvPr>
            <p:ph idx="1"/>
          </p:nvPr>
        </p:nvSpPr>
        <p:spPr>
          <a:xfrm>
            <a:off x="228600" y="1295400"/>
            <a:ext cx="8686800" cy="5791200"/>
          </a:xfrm>
        </p:spPr>
        <p:txBody>
          <a:bodyPr/>
          <a:lstStyle/>
          <a:p>
            <a:pPr>
              <a:spcBef>
                <a:spcPts val="300"/>
              </a:spcBef>
              <a:spcAft>
                <a:spcPts val="300"/>
              </a:spcAft>
            </a:pPr>
            <a:r>
              <a:rPr lang="bg-BG" sz="2400" dirty="0" smtClean="0"/>
              <a:t>Хардуерната защита е алтернатива на защитата, осъществявана само чрез софтуер. Жетоните, използващи</a:t>
            </a:r>
            <a:r>
              <a:rPr lang="en-US" sz="2400" dirty="0" smtClean="0"/>
              <a:t> PKCS#11 </a:t>
            </a:r>
            <a:r>
              <a:rPr lang="bg-BG" sz="2400" dirty="0" smtClean="0"/>
              <a:t>могат да бъдат по-сигурни поради това, че изискват физически достъп, за да може да бъде разбита защитата</a:t>
            </a:r>
            <a:r>
              <a:rPr lang="en-US" sz="2400" dirty="0" smtClean="0"/>
              <a:t>. </a:t>
            </a:r>
            <a:r>
              <a:rPr lang="bg-BG" sz="2400" dirty="0" smtClean="0"/>
              <a:t>Достъп се предоставя само когато жетонът е свързан и се въведе валиден ПИН. </a:t>
            </a:r>
            <a:endParaRPr lang="en-US" sz="2400" dirty="0" smtClean="0"/>
          </a:p>
          <a:p>
            <a:pPr>
              <a:spcBef>
                <a:spcPts val="300"/>
              </a:spcBef>
              <a:spcAft>
                <a:spcPts val="300"/>
              </a:spcAft>
              <a:buNone/>
            </a:pPr>
            <a:endParaRPr lang="bg-BG" sz="2400" dirty="0" smtClean="0"/>
          </a:p>
          <a:p>
            <a:pPr>
              <a:spcBef>
                <a:spcPts val="300"/>
              </a:spcBef>
              <a:spcAft>
                <a:spcPts val="300"/>
              </a:spcAft>
            </a:pPr>
            <a:r>
              <a:rPr lang="bg-BG" sz="2400" dirty="0" smtClean="0"/>
              <a:t>Информация</a:t>
            </a:r>
          </a:p>
          <a:p>
            <a:pPr lvl="1">
              <a:spcBef>
                <a:spcPts val="300"/>
              </a:spcBef>
              <a:spcAft>
                <a:spcPts val="300"/>
              </a:spcAft>
            </a:pPr>
            <a:r>
              <a:rPr lang="en-CA" sz="2400" dirty="0" err="1" smtClean="0">
                <a:solidFill>
                  <a:schemeClr val="tx1">
                    <a:lumMod val="50000"/>
                  </a:schemeClr>
                </a:solidFill>
                <a:hlinkClick r:id="rId2"/>
              </a:rPr>
              <a:t>http://goo.gl/sNzWh9</a:t>
            </a:r>
            <a:endParaRPr lang="bg-BG" sz="24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descr="q12.jpg"/>
          <p:cNvPicPr>
            <a:picLocks noChangeAspect="1"/>
          </p:cNvPicPr>
          <p:nvPr/>
        </p:nvPicPr>
        <p:blipFill>
          <a:blip r:embed="rId3" cstate="print"/>
          <a:stretch>
            <a:fillRect/>
          </a:stretch>
        </p:blipFill>
        <p:spPr>
          <a:xfrm>
            <a:off x="4953000" y="3943349"/>
            <a:ext cx="3162300" cy="2371725"/>
          </a:xfrm>
          <a:prstGeom prst="rect">
            <a:avLst/>
          </a:prstGeom>
          <a:effectLst>
            <a:glow rad="508000">
              <a:schemeClr val="bg1">
                <a:lumMod val="50000"/>
                <a:lumOff val="50000"/>
                <a:alpha val="40000"/>
              </a:schemeClr>
            </a:glow>
            <a:softEdge rad="139700"/>
          </a:effectLst>
        </p:spPr>
      </p:pic>
    </p:spTree>
    <p:extLst>
      <p:ext uri="{BB962C8B-B14F-4D97-AF65-F5344CB8AC3E}">
        <p14:creationId xmlns:p14="http://schemas.microsoft.com/office/powerpoint/2010/main" val="422017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8"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13</a:t>
            </a:r>
            <a:endParaRPr lang="en-US" sz="3600" dirty="0"/>
          </a:p>
        </p:txBody>
      </p:sp>
      <p:sp>
        <p:nvSpPr>
          <p:cNvPr id="3" name="Content Placeholder 2"/>
          <p:cNvSpPr>
            <a:spLocks noGrp="1"/>
          </p:cNvSpPr>
          <p:nvPr>
            <p:ph idx="1"/>
          </p:nvPr>
        </p:nvSpPr>
        <p:spPr>
          <a:xfrm>
            <a:off x="228600" y="1371600"/>
            <a:ext cx="8686800" cy="5715000"/>
          </a:xfrm>
        </p:spPr>
        <p:txBody>
          <a:bodyPr/>
          <a:lstStyle/>
          <a:p>
            <a:pPr lvl="0"/>
            <a:r>
              <a:rPr lang="bg-BG" sz="2400" dirty="0" smtClean="0"/>
              <a:t>Кое от изброените се смята за добра практика при презентиране?</a:t>
            </a:r>
            <a:endParaRPr lang="en-US" sz="2400" dirty="0" smtClean="0"/>
          </a:p>
          <a:p>
            <a:pPr marL="871538" lvl="1" indent="-514350">
              <a:buFont typeface="+mj-lt"/>
              <a:buAutoNum type="alphaLcParenR"/>
            </a:pPr>
            <a:r>
              <a:rPr lang="bg-BG" sz="2400" dirty="0" smtClean="0">
                <a:effectLst/>
              </a:rPr>
              <a:t>Осъществяване на очен контакт с аудиторията</a:t>
            </a:r>
          </a:p>
          <a:p>
            <a:pPr marL="871538" lvl="1" indent="-514350">
              <a:buFont typeface="+mj-lt"/>
              <a:buAutoNum type="alphaLcParenR"/>
            </a:pPr>
            <a:r>
              <a:rPr lang="bg-BG" sz="2400" dirty="0" smtClean="0">
                <a:effectLst/>
              </a:rPr>
              <a:t>Слайдовете на презентацията да се състоят от заглавия, ключови думи и изображения</a:t>
            </a:r>
          </a:p>
          <a:p>
            <a:pPr marL="871538" lvl="1" indent="-514350">
              <a:buFont typeface="+mj-lt"/>
              <a:buAutoNum type="alphaLcParenR"/>
            </a:pPr>
            <a:r>
              <a:rPr lang="bg-BG" sz="2400" dirty="0" smtClean="0">
                <a:effectLst/>
              </a:rPr>
              <a:t>Повтаряне на глас на въпросите, зададени от аудиторията</a:t>
            </a:r>
          </a:p>
          <a:p>
            <a:pPr marL="871538" lvl="1" indent="-514350">
              <a:buFont typeface="+mj-lt"/>
              <a:buAutoNum type="alphaLcParenR"/>
            </a:pPr>
            <a:r>
              <a:rPr lang="bg-BG" sz="2400" dirty="0" smtClean="0">
                <a:effectLst/>
              </a:rPr>
              <a:t>Използване на жестове и мимики </a:t>
            </a:r>
          </a:p>
          <a:p>
            <a:pPr marL="871538" lvl="1" indent="-514350">
              <a:buFont typeface="+mj-lt"/>
              <a:buAutoNum type="alphaLcParenR"/>
            </a:pPr>
            <a:r>
              <a:rPr lang="bg-BG" sz="2400" dirty="0" smtClean="0">
                <a:effectLst/>
              </a:rPr>
              <a:t>Употреба на политически-коректен език </a:t>
            </a:r>
          </a:p>
          <a:p>
            <a:pPr marL="871538" lvl="1" indent="-514350">
              <a:buFont typeface="+mj-lt"/>
              <a:buAutoNum type="alphaLcParenR"/>
            </a:pPr>
            <a:r>
              <a:rPr lang="bg-BG" sz="2400" dirty="0" smtClean="0">
                <a:effectLst/>
              </a:rPr>
              <a:t>Всяко от изброените е добра практика</a:t>
            </a:r>
          </a:p>
          <a:p>
            <a:pPr marL="871538" lvl="1" indent="-514350">
              <a:buNone/>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57200" y="5715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01</a:t>
            </a:r>
            <a:endParaRPr lang="en-US" dirty="0"/>
          </a:p>
        </p:txBody>
      </p:sp>
      <p:sp>
        <p:nvSpPr>
          <p:cNvPr id="3" name="Content Placeholder 2"/>
          <p:cNvSpPr>
            <a:spLocks noGrp="1"/>
          </p:cNvSpPr>
          <p:nvPr>
            <p:ph idx="1"/>
          </p:nvPr>
        </p:nvSpPr>
        <p:spPr>
          <a:xfrm>
            <a:off x="228600" y="1219200"/>
            <a:ext cx="8686800" cy="5638800"/>
          </a:xfrm>
        </p:spPr>
        <p:txBody>
          <a:bodyPr/>
          <a:lstStyle/>
          <a:p>
            <a:r>
              <a:rPr lang="bg-BG" sz="2400" dirty="0" smtClean="0"/>
              <a:t>Южният мост (</a:t>
            </a:r>
            <a:r>
              <a:rPr lang="en-US" sz="2400" dirty="0" smtClean="0"/>
              <a:t>Southbridge) </a:t>
            </a:r>
            <a:r>
              <a:rPr lang="bg-BG" sz="2400" dirty="0" smtClean="0"/>
              <a:t>е един от двата чипа в чипсета на дънната платка на персонален компютър </a:t>
            </a:r>
            <a:r>
              <a:rPr lang="en-US" sz="2400" dirty="0" smtClean="0"/>
              <a:t>(PC), </a:t>
            </a:r>
            <a:r>
              <a:rPr lang="bg-BG" sz="2400" dirty="0" smtClean="0"/>
              <a:t>като другият чип се нарича “северен мост” </a:t>
            </a:r>
            <a:r>
              <a:rPr lang="en-US" sz="2400" dirty="0" smtClean="0"/>
              <a:t>(Northbridge).</a:t>
            </a:r>
          </a:p>
          <a:p>
            <a:r>
              <a:rPr lang="en-US" sz="2400" dirty="0" smtClean="0"/>
              <a:t> </a:t>
            </a:r>
            <a:r>
              <a:rPr lang="bg-BG" sz="2400" dirty="0" smtClean="0"/>
              <a:t>Южният мост обикновено изпълнява по-бавните функции на чипсета на дънна платка с архитектура от типа северен мост/южен мост. </a:t>
            </a:r>
            <a:endParaRPr lang="en-US" sz="2400" dirty="0" smtClean="0"/>
          </a:p>
          <a:p>
            <a:r>
              <a:rPr lang="bg-BG" sz="2400" dirty="0" smtClean="0"/>
              <a:t>Информация:</a:t>
            </a:r>
            <a:r>
              <a:rPr lang="en-US" sz="2400" dirty="0" smtClean="0"/>
              <a:t> </a:t>
            </a:r>
            <a:r>
              <a:rPr lang="en-CA" sz="2400" dirty="0" smtClean="0">
                <a:solidFill>
                  <a:schemeClr val="tx1">
                    <a:lumMod val="50000"/>
                  </a:schemeClr>
                </a:solidFill>
                <a:hlinkClick r:id="rId2"/>
              </a:rPr>
              <a:t>http://goo.gl/0qj1Ha</a:t>
            </a:r>
            <a:endParaRPr lang="bg-BG" sz="24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5" name="Picture 4" descr="q1.png"/>
          <p:cNvPicPr>
            <a:picLocks noGrp="1" noChangeAspect="1"/>
          </p:cNvPicPr>
          <p:nvPr isPhoto="1"/>
        </p:nvPicPr>
        <p:blipFill>
          <a:blip r:embed="rId3" cstate="print">
            <a:lum/>
          </a:blip>
          <a:stretch>
            <a:fillRect/>
          </a:stretch>
        </p:blipFill>
        <p:spPr>
          <a:xfrm>
            <a:off x="2590800" y="4495800"/>
            <a:ext cx="4091205" cy="1838201"/>
          </a:xfrm>
          <a:prstGeom prst="rect">
            <a:avLst/>
          </a:prstGeom>
          <a:noFill/>
          <a:ln>
            <a:noFill/>
          </a:ln>
        </p:spPr>
      </p:pic>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13</a:t>
            </a:r>
            <a:endParaRPr lang="en-CA" dirty="0"/>
          </a:p>
        </p:txBody>
      </p:sp>
      <p:sp>
        <p:nvSpPr>
          <p:cNvPr id="3" name="Content Placeholder 2"/>
          <p:cNvSpPr>
            <a:spLocks noGrp="1"/>
          </p:cNvSpPr>
          <p:nvPr>
            <p:ph idx="1"/>
          </p:nvPr>
        </p:nvSpPr>
        <p:spPr>
          <a:xfrm>
            <a:off x="228600" y="1447800"/>
            <a:ext cx="8686800" cy="5791200"/>
          </a:xfrm>
        </p:spPr>
        <p:txBody>
          <a:bodyPr/>
          <a:lstStyle/>
          <a:p>
            <a:r>
              <a:rPr lang="bg-BG" sz="2400" dirty="0" smtClean="0"/>
              <a:t>Информация:</a:t>
            </a:r>
          </a:p>
          <a:p>
            <a:r>
              <a:rPr lang="bg-BG" sz="2400" i="1" dirty="0" smtClean="0"/>
              <a:t>„Как да правим убийствени презентации</a:t>
            </a:r>
            <a:r>
              <a:rPr lang="en-US" sz="2400" i="1" dirty="0" smtClean="0"/>
              <a:t>”</a:t>
            </a:r>
          </a:p>
          <a:p>
            <a:pPr marL="0" indent="0">
              <a:buNone/>
            </a:pPr>
            <a:r>
              <a:rPr lang="en-US" sz="2400" i="1" dirty="0" smtClean="0"/>
              <a:t>	</a:t>
            </a:r>
            <a:r>
              <a:rPr lang="bg-BG" sz="2400" i="1" dirty="0" smtClean="0"/>
              <a:t> </a:t>
            </a:r>
            <a:r>
              <a:rPr lang="en-US" sz="2400" dirty="0" smtClean="0"/>
              <a:t>Harvard Business Review</a:t>
            </a:r>
            <a:endParaRPr lang="bg-BG" sz="2400" dirty="0" smtClean="0"/>
          </a:p>
          <a:p>
            <a:pPr lvl="1"/>
            <a:r>
              <a:rPr lang="en-US" sz="2400" dirty="0" smtClean="0">
                <a:hlinkClick r:id="rId2"/>
              </a:rPr>
              <a:t>http://hbr.org/2013/06/how-to-give-a-killer-presentation/</a:t>
            </a:r>
            <a:r>
              <a:rPr lang="en-US" sz="2400" dirty="0" smtClean="0"/>
              <a:t> </a:t>
            </a:r>
          </a:p>
          <a:p>
            <a:pPr lvl="1"/>
            <a:r>
              <a:rPr lang="en-CA" sz="2400" dirty="0" err="1" smtClean="0">
                <a:hlinkClick r:id="rId3"/>
              </a:rPr>
              <a:t>http://www.kent.ac.uk/careers/presentationskills.htm</a:t>
            </a:r>
            <a:endParaRPr lang="en-CA"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descr="ProfAbsentMind.gif"/>
          <p:cNvPicPr>
            <a:picLocks noChangeAspect="1"/>
          </p:cNvPicPr>
          <p:nvPr/>
        </p:nvPicPr>
        <p:blipFill>
          <a:blip r:embed="rId4" cstate="print"/>
          <a:stretch>
            <a:fillRect/>
          </a:stretch>
        </p:blipFill>
        <p:spPr>
          <a:xfrm>
            <a:off x="3429000" y="4191000"/>
            <a:ext cx="2057400" cy="20574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Мултимедия</a:t>
            </a:r>
            <a:endParaRPr lang="en-US" dirty="0"/>
          </a:p>
        </p:txBody>
      </p:sp>
      <p:sp>
        <p:nvSpPr>
          <p:cNvPr id="11" name="Subtitle 2"/>
          <p:cNvSpPr>
            <a:spLocks noGrp="1"/>
          </p:cNvSpPr>
          <p:nvPr>
            <p:ph type="subTitle" idx="1"/>
          </p:nvPr>
        </p:nvSpPr>
        <p:spPr>
          <a:xfrm>
            <a:off x="609600" y="1981199"/>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12"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14</a:t>
            </a:r>
            <a:endParaRPr lang="en-US" dirty="0"/>
          </a:p>
        </p:txBody>
      </p:sp>
      <p:sp>
        <p:nvSpPr>
          <p:cNvPr id="3" name="Content Placeholder 2"/>
          <p:cNvSpPr>
            <a:spLocks noGrp="1"/>
          </p:cNvSpPr>
          <p:nvPr>
            <p:ph idx="1"/>
          </p:nvPr>
        </p:nvSpPr>
        <p:spPr>
          <a:xfrm>
            <a:off x="228600" y="1447800"/>
            <a:ext cx="8686800" cy="5638800"/>
          </a:xfrm>
        </p:spPr>
        <p:txBody>
          <a:bodyPr/>
          <a:lstStyle/>
          <a:p>
            <a:r>
              <a:rPr lang="en-US" sz="2400" dirty="0" smtClean="0"/>
              <a:t> </a:t>
            </a:r>
            <a:r>
              <a:rPr lang="bg-BG" sz="2400" dirty="0" smtClean="0"/>
              <a:t>Коя от следните програми може да бъде използвана за записване на вашите действия на десктопа? </a:t>
            </a:r>
            <a:endParaRPr lang="en-US" sz="2400" dirty="0" smtClean="0"/>
          </a:p>
          <a:p>
            <a:pPr marL="871538" lvl="1" indent="-514350">
              <a:buFont typeface="+mj-lt"/>
              <a:buAutoNum type="alphaLcParenR"/>
            </a:pPr>
            <a:r>
              <a:rPr lang="en-US" sz="2400" dirty="0" smtClean="0">
                <a:effectLst/>
              </a:rPr>
              <a:t>Skype</a:t>
            </a:r>
          </a:p>
          <a:p>
            <a:pPr marL="871538" lvl="1" indent="-514350">
              <a:buFont typeface="+mj-lt"/>
              <a:buAutoNum type="alphaLcParenR"/>
            </a:pPr>
            <a:r>
              <a:rPr lang="en-US" sz="2400" dirty="0" err="1" smtClean="0"/>
              <a:t>3D</a:t>
            </a:r>
            <a:r>
              <a:rPr lang="en-US" sz="2400" dirty="0" smtClean="0"/>
              <a:t> Studio Max</a:t>
            </a:r>
          </a:p>
          <a:p>
            <a:pPr marL="871538" lvl="1" indent="-514350">
              <a:buFont typeface="+mj-lt"/>
              <a:buAutoNum type="alphaLcParenR"/>
            </a:pPr>
            <a:r>
              <a:rPr lang="en-US" sz="2400" dirty="0" smtClean="0"/>
              <a:t>AutoCAD</a:t>
            </a:r>
          </a:p>
          <a:p>
            <a:pPr marL="871538" lvl="1" indent="-514350">
              <a:buFont typeface="+mj-lt"/>
              <a:buAutoNum type="alphaLcParenR"/>
            </a:pPr>
            <a:r>
              <a:rPr lang="en-US" sz="2400" dirty="0" err="1" smtClean="0">
                <a:effectLst/>
              </a:rPr>
              <a:t>Camtasia</a:t>
            </a:r>
            <a:r>
              <a:rPr lang="en-US" sz="2400" dirty="0" smtClean="0">
                <a:effectLst/>
              </a:rPr>
              <a:t> Studio</a:t>
            </a:r>
          </a:p>
          <a:p>
            <a:pPr marL="871538" lvl="1" indent="-514350">
              <a:buFont typeface="+mj-lt"/>
              <a:buAutoNum type="alphaLcParenR"/>
            </a:pPr>
            <a:r>
              <a:rPr lang="en-US" sz="2400" dirty="0" smtClean="0"/>
              <a:t>Visual Studio 2013</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572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pic>
        <p:nvPicPr>
          <p:cNvPr id="6" name="Picture 5" descr="screenflowicon1.jpg"/>
          <p:cNvPicPr>
            <a:picLocks noChangeAspect="1"/>
          </p:cNvPicPr>
          <p:nvPr/>
        </p:nvPicPr>
        <p:blipFill>
          <a:blip r:embed="rId2" cstate="print">
            <a:extLst>
              <a:ext uri="{BEBA8EAE-BF5A-486C-A8C5-ECC9F3942E4B}">
                <a14:imgProps xmlns:a14="http://schemas.microsoft.com/office/drawing/2010/main">
                  <a14:imgLayer r:embed="rId3">
                    <a14:imgEffect>
                      <a14:sharpenSoften amount="-22000"/>
                    </a14:imgEffect>
                    <a14:imgEffect>
                      <a14:brightnessContrast bright="-16000"/>
                    </a14:imgEffect>
                  </a14:imgLayer>
                </a14:imgProps>
              </a:ext>
            </a:extLst>
          </a:blip>
          <a:stretch>
            <a:fillRect/>
          </a:stretch>
        </p:blipFill>
        <p:spPr>
          <a:xfrm rot="857418">
            <a:off x="4529734" y="2934953"/>
            <a:ext cx="2565400" cy="2448791"/>
          </a:xfrm>
          <a:prstGeom prst="rect">
            <a:avLst/>
          </a:prstGeom>
          <a:effectLst>
            <a:glow rad="266700">
              <a:schemeClr val="bg1">
                <a:lumMod val="50000"/>
                <a:lumOff val="50000"/>
                <a:alpha val="85000"/>
              </a:schemeClr>
            </a:glow>
            <a:softEdge rad="0"/>
          </a:effectLst>
          <a:scene3d>
            <a:camera prst="perspectiveHeroicExtremeLeftFacing"/>
            <a:lightRig rig="threePt" dir="t"/>
          </a:scene3d>
        </p:spPr>
      </p:pic>
    </p:spTree>
    <p:extLst>
      <p:ext uri="{BB962C8B-B14F-4D97-AF65-F5344CB8AC3E}">
        <p14:creationId xmlns:p14="http://schemas.microsoft.com/office/powerpoint/2010/main" val="12562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14</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err="1" smtClean="0"/>
              <a:t>Camtasia</a:t>
            </a:r>
            <a:r>
              <a:rPr lang="bg-BG" sz="2400" dirty="0" smtClean="0"/>
              <a:t> може да бъде използвана за запис на слайдове на </a:t>
            </a:r>
            <a:r>
              <a:rPr lang="en-US" sz="2400" dirty="0" smtClean="0"/>
              <a:t> PowerPoint, </a:t>
            </a:r>
            <a:r>
              <a:rPr lang="bg-BG" sz="2400" dirty="0" smtClean="0"/>
              <a:t>демонстрации на софтуер</a:t>
            </a:r>
            <a:r>
              <a:rPr lang="en-US" sz="2400" dirty="0" smtClean="0"/>
              <a:t>, </a:t>
            </a:r>
            <a:r>
              <a:rPr lang="bg-BG" sz="2400" dirty="0" smtClean="0"/>
              <a:t>уеб страници и други.</a:t>
            </a:r>
          </a:p>
          <a:p>
            <a:r>
              <a:rPr lang="bg-BG" sz="2400" dirty="0" smtClean="0"/>
              <a:t>Можете също така да включите видео, музика, снимки и други, за да настроите записа според вашите желания. </a:t>
            </a:r>
          </a:p>
          <a:p>
            <a:r>
              <a:rPr lang="bg-BG" sz="2400" dirty="0" smtClean="0"/>
              <a:t>Информация:</a:t>
            </a:r>
            <a:r>
              <a:rPr lang="en-US" sz="2400" dirty="0" smtClean="0"/>
              <a:t> </a:t>
            </a:r>
          </a:p>
          <a:p>
            <a:pPr lvl="1"/>
            <a:r>
              <a:rPr lang="en-US" sz="2400" dirty="0" err="1" smtClean="0">
                <a:hlinkClick r:id="rId2"/>
              </a:rPr>
              <a:t>http://www.techsmith.com/camtasia.html</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5" name="Picture 2" descr="C:\Users\denis\Desktop\Camtasia_Studi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648200"/>
            <a:ext cx="2636203" cy="17526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894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15"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295400"/>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15000" y="1295400"/>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15</a:t>
            </a:r>
            <a:endParaRPr lang="en-US" sz="3600" dirty="0"/>
          </a:p>
        </p:txBody>
      </p:sp>
      <p:sp>
        <p:nvSpPr>
          <p:cNvPr id="3" name="Content Placeholder 2"/>
          <p:cNvSpPr>
            <a:spLocks noGrp="1"/>
          </p:cNvSpPr>
          <p:nvPr>
            <p:ph idx="1"/>
          </p:nvPr>
        </p:nvSpPr>
        <p:spPr>
          <a:xfrm>
            <a:off x="228600" y="1371600"/>
            <a:ext cx="8915400" cy="5791200"/>
          </a:xfrm>
        </p:spPr>
        <p:txBody>
          <a:bodyPr/>
          <a:lstStyle/>
          <a:p>
            <a:pPr lvl="0"/>
            <a:r>
              <a:rPr lang="bg-BG" sz="2400" dirty="0" smtClean="0">
                <a:effectLst/>
              </a:rPr>
              <a:t>Кой от изброените протоколи е част от приложния слой (</a:t>
            </a:r>
            <a:r>
              <a:rPr lang="en-US" sz="2400" dirty="0" smtClean="0">
                <a:effectLst/>
              </a:rPr>
              <a:t>Application Layer) </a:t>
            </a:r>
            <a:r>
              <a:rPr lang="bg-BG" sz="2400" dirty="0" smtClean="0">
                <a:effectLst/>
              </a:rPr>
              <a:t>на </a:t>
            </a:r>
            <a:r>
              <a:rPr lang="en-US" sz="2400" dirty="0" smtClean="0">
                <a:effectLst/>
              </a:rPr>
              <a:t>TCP/IP </a:t>
            </a:r>
            <a:r>
              <a:rPr lang="bg-BG" sz="2400" dirty="0" smtClean="0">
                <a:effectLst/>
              </a:rPr>
              <a:t>модела?</a:t>
            </a:r>
            <a:endParaRPr lang="en-US" sz="2400" dirty="0" smtClean="0">
              <a:effectLst/>
            </a:endParaRPr>
          </a:p>
          <a:p>
            <a:pPr marL="871538" lvl="1" indent="-514350">
              <a:buFont typeface="+mj-lt"/>
              <a:buAutoNum type="alphaLcParenR"/>
            </a:pPr>
            <a:r>
              <a:rPr lang="en-US" sz="2400" dirty="0" smtClean="0">
                <a:effectLst/>
              </a:rPr>
              <a:t>Telnet</a:t>
            </a:r>
          </a:p>
          <a:p>
            <a:pPr marL="871538" lvl="1" indent="-514350">
              <a:buFont typeface="+mj-lt"/>
              <a:buAutoNum type="alphaLcParenR"/>
            </a:pPr>
            <a:r>
              <a:rPr lang="en-US" sz="2400" dirty="0" smtClean="0">
                <a:effectLst/>
              </a:rPr>
              <a:t>TCP</a:t>
            </a:r>
          </a:p>
          <a:p>
            <a:pPr marL="871538" lvl="1" indent="-514350">
              <a:buFont typeface="+mj-lt"/>
              <a:buAutoNum type="alphaLcParenR"/>
            </a:pPr>
            <a:r>
              <a:rPr lang="en-US" sz="2400" dirty="0" smtClean="0">
                <a:effectLst/>
              </a:rPr>
              <a:t>IPv4</a:t>
            </a:r>
          </a:p>
          <a:p>
            <a:pPr marL="871538" lvl="1" indent="-514350">
              <a:buFont typeface="+mj-lt"/>
              <a:buAutoNum type="alphaLcParenR"/>
            </a:pPr>
            <a:r>
              <a:rPr lang="en-US" sz="2400" dirty="0" smtClean="0">
                <a:effectLst/>
              </a:rPr>
              <a:t>IPv6</a:t>
            </a:r>
          </a:p>
          <a:p>
            <a:pPr marL="871538" lvl="1" indent="-514350">
              <a:buFont typeface="+mj-lt"/>
              <a:buAutoNum type="alphaLcParenR"/>
            </a:pPr>
            <a:r>
              <a:rPr lang="bg-BG" sz="2400" dirty="0" smtClean="0">
                <a:effectLst/>
              </a:rPr>
              <a:t>Всички изброени</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57200" y="2286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2" descr="C:\Users\denis\Desktop\Windows-7-Network-Connection-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800600"/>
            <a:ext cx="1457325" cy="1333500"/>
          </a:xfrm>
          <a:prstGeom prst="rect">
            <a:avLst/>
          </a:prstGeom>
          <a:noFill/>
          <a:effectLst>
            <a:glow rad="673100">
              <a:schemeClr val="bg1">
                <a:alpha val="22000"/>
              </a:schemeClr>
            </a:glow>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15</a:t>
            </a:r>
            <a:endParaRPr lang="en-US" sz="3600" dirty="0"/>
          </a:p>
        </p:txBody>
      </p:sp>
      <p:sp>
        <p:nvSpPr>
          <p:cNvPr id="3" name="Content Placeholder 2"/>
          <p:cNvSpPr>
            <a:spLocks noGrp="1"/>
          </p:cNvSpPr>
          <p:nvPr>
            <p:ph idx="1"/>
          </p:nvPr>
        </p:nvSpPr>
        <p:spPr>
          <a:xfrm>
            <a:off x="152400" y="1371600"/>
            <a:ext cx="8763000" cy="5791200"/>
          </a:xfrm>
        </p:spPr>
        <p:txBody>
          <a:bodyPr/>
          <a:lstStyle/>
          <a:p>
            <a:pPr>
              <a:spcBef>
                <a:spcPts val="0"/>
              </a:spcBef>
            </a:pPr>
            <a:r>
              <a:rPr lang="en-US" sz="2400" dirty="0" smtClean="0">
                <a:effectLst/>
              </a:rPr>
              <a:t>Telnet</a:t>
            </a:r>
            <a:r>
              <a:rPr lang="en-US" sz="2400" dirty="0"/>
              <a:t> </a:t>
            </a:r>
            <a:r>
              <a:rPr lang="ru-RU" sz="2400" dirty="0" smtClean="0"/>
              <a:t>е </a:t>
            </a:r>
            <a:r>
              <a:rPr lang="ru-RU" sz="2400" dirty="0"/>
              <a:t>стандартен протокол за емулиране на терминал в семейството на TCP/IP. Използва се за отдалечено терминално свързване, позволявайки на </a:t>
            </a:r>
            <a:r>
              <a:rPr lang="ru-RU" sz="2400" dirty="0" smtClean="0"/>
              <a:t>потребителите </a:t>
            </a:r>
            <a:r>
              <a:rPr lang="ru-RU" sz="2400" dirty="0"/>
              <a:t>да се </a:t>
            </a:r>
            <a:r>
              <a:rPr lang="ru-RU" sz="2400" dirty="0" smtClean="0"/>
              <a:t>вписват </a:t>
            </a:r>
            <a:r>
              <a:rPr lang="ru-RU" sz="2400" dirty="0"/>
              <a:t>в отдалечени системи и да използват ресурси така </a:t>
            </a:r>
            <a:r>
              <a:rPr lang="ru-RU" sz="2400" dirty="0" smtClean="0"/>
              <a:t>сякаш са </a:t>
            </a:r>
            <a:r>
              <a:rPr lang="ru-RU" sz="2400" dirty="0"/>
              <a:t>свързани към локална система</a:t>
            </a:r>
            <a:r>
              <a:rPr lang="ru-RU" sz="2400" dirty="0" smtClean="0"/>
              <a:t>.</a:t>
            </a:r>
            <a:endParaRPr lang="en-US" sz="2400" dirty="0" smtClean="0"/>
          </a:p>
          <a:p>
            <a:pPr>
              <a:spcBef>
                <a:spcPts val="0"/>
              </a:spcBef>
              <a:buNone/>
            </a:pPr>
            <a:endParaRPr lang="en-US" sz="2400" dirty="0" smtClean="0"/>
          </a:p>
          <a:p>
            <a:pPr>
              <a:spcBef>
                <a:spcPts val="0"/>
              </a:spcBef>
            </a:pPr>
            <a:r>
              <a:rPr lang="bg-BG" sz="2400" dirty="0" smtClean="0">
                <a:effectLst/>
              </a:rPr>
              <a:t>Информация: </a:t>
            </a:r>
          </a:p>
          <a:p>
            <a:pPr lvl="1">
              <a:spcBef>
                <a:spcPts val="0"/>
              </a:spcBef>
            </a:pPr>
            <a:r>
              <a:rPr lang="en-US" sz="2400" dirty="0" err="1" smtClean="0">
                <a:effectLst/>
                <a:hlinkClick r:id="rId2"/>
              </a:rPr>
              <a:t>http</a:t>
            </a:r>
            <a:r>
              <a:rPr lang="en-US" sz="2400" dirty="0" err="1">
                <a:effectLst/>
                <a:hlinkClick r:id="rId2"/>
              </a:rPr>
              <a:t>://</a:t>
            </a:r>
            <a:r>
              <a:rPr lang="en-US" sz="2400" dirty="0" err="1" smtClean="0">
                <a:effectLst/>
                <a:hlinkClick r:id="rId2"/>
              </a:rPr>
              <a:t>bg.wikipedia.org/wiki/TCP/IP</a:t>
            </a:r>
            <a:endParaRPr lang="bg-BG" sz="2400" dirty="0" smtClean="0">
              <a:effectLst/>
            </a:endParaRPr>
          </a:p>
          <a:p>
            <a:pPr lvl="1">
              <a:spcBef>
                <a:spcPts val="0"/>
              </a:spcBef>
            </a:pPr>
            <a:r>
              <a:rPr lang="en-US" sz="2400" dirty="0">
                <a:effectLst/>
                <a:hlinkClick r:id="rId3"/>
              </a:rPr>
              <a:t>http://en.wikipedia.org/wiki/TCP/IP_model</a:t>
            </a:r>
            <a:endParaRPr lang="en-US" sz="24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9"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16</a:t>
            </a:r>
            <a:endParaRPr lang="en-US" sz="3600" dirty="0"/>
          </a:p>
        </p:txBody>
      </p:sp>
      <p:sp>
        <p:nvSpPr>
          <p:cNvPr id="3" name="Content Placeholder 2"/>
          <p:cNvSpPr>
            <a:spLocks noGrp="1"/>
          </p:cNvSpPr>
          <p:nvPr>
            <p:ph idx="1"/>
          </p:nvPr>
        </p:nvSpPr>
        <p:spPr>
          <a:xfrm>
            <a:off x="228600" y="1371600"/>
            <a:ext cx="8686800" cy="5791200"/>
          </a:xfrm>
        </p:spPr>
        <p:txBody>
          <a:bodyPr/>
          <a:lstStyle/>
          <a:p>
            <a:pPr lvl="0"/>
            <a:r>
              <a:rPr lang="bg-BG" sz="2400" dirty="0" smtClean="0"/>
              <a:t>Кое от изброените е стандарт за криптиране на Wi-Fi сигнал?</a:t>
            </a:r>
            <a:endParaRPr lang="en-CA" sz="2400" dirty="0" smtClean="0"/>
          </a:p>
          <a:p>
            <a:pPr marL="871538" lvl="1" indent="-514350">
              <a:buFont typeface="+mj-lt"/>
              <a:buAutoNum type="alphaLcParenR"/>
            </a:pPr>
            <a:r>
              <a:rPr lang="bg-BG" sz="2400" dirty="0" smtClean="0"/>
              <a:t>WE</a:t>
            </a:r>
            <a:r>
              <a:rPr lang="en-US" sz="2400" dirty="0" smtClean="0"/>
              <a:t>D</a:t>
            </a:r>
            <a:endParaRPr lang="bg-BG" sz="2400" dirty="0" smtClean="0"/>
          </a:p>
          <a:p>
            <a:pPr marL="871538" lvl="1" indent="-514350">
              <a:buFont typeface="+mj-lt"/>
              <a:buAutoNum type="alphaLcParenR"/>
            </a:pPr>
            <a:r>
              <a:rPr lang="bg-BG" sz="2400" dirty="0" smtClean="0"/>
              <a:t>WEB</a:t>
            </a:r>
            <a:endParaRPr lang="en-CA" sz="2400" dirty="0" smtClean="0"/>
          </a:p>
          <a:p>
            <a:pPr marL="871538" lvl="1" indent="-514350">
              <a:buFont typeface="+mj-lt"/>
              <a:buAutoNum type="alphaLcParenR"/>
            </a:pPr>
            <a:r>
              <a:rPr lang="bg-BG" sz="2400" dirty="0" smtClean="0"/>
              <a:t>WE</a:t>
            </a:r>
            <a:r>
              <a:rPr lang="en-US" sz="2400" dirty="0" smtClean="0"/>
              <a:t>P</a:t>
            </a:r>
            <a:endParaRPr lang="en-CA" sz="2400" dirty="0" smtClean="0"/>
          </a:p>
          <a:p>
            <a:pPr marL="871538" lvl="1" indent="-514350">
              <a:buFont typeface="+mj-lt"/>
              <a:buAutoNum type="alphaLcParenR"/>
            </a:pPr>
            <a:r>
              <a:rPr lang="bg-BG" sz="2400" dirty="0" smtClean="0"/>
              <a:t>WEL</a:t>
            </a:r>
          </a:p>
          <a:p>
            <a:pPr marL="871538" lvl="1" indent="-514350">
              <a:buFont typeface="+mj-lt"/>
              <a:buAutoNum type="alphaLcParenR"/>
            </a:pPr>
            <a:r>
              <a:rPr lang="bg-BG" sz="2400" dirty="0" smtClean="0"/>
              <a:t>Няма верен отговор</a:t>
            </a:r>
            <a:endParaRPr lang="en-CA" sz="2400" dirty="0" smtClean="0"/>
          </a:p>
          <a:p>
            <a:pPr marL="871538" lvl="1" indent="-51435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3276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wifi1.png"/>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4876800" y="2362200"/>
            <a:ext cx="2438400" cy="2438400"/>
          </a:xfrm>
          <a:prstGeom prst="rect">
            <a:avLst/>
          </a:prstGeom>
          <a:effectLst>
            <a:glow rad="228600">
              <a:schemeClr val="accent5">
                <a:satMod val="175000"/>
                <a:alpha val="40000"/>
              </a:schemeClr>
            </a:glow>
            <a:softEdge rad="0"/>
          </a:effectLst>
          <a:scene3d>
            <a:camera prst="orthographicFront"/>
            <a:lightRig rig="threePt" dir="t"/>
          </a:scene3d>
          <a:sp3d>
            <a:bevelT/>
          </a:sp3d>
        </p:spPr>
      </p:pic>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16</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457200" y="1371600"/>
            <a:ext cx="8686800" cy="5791200"/>
          </a:xfrm>
        </p:spPr>
        <p:txBody>
          <a:bodyPr/>
          <a:lstStyle/>
          <a:p>
            <a:pPr>
              <a:lnSpc>
                <a:spcPct val="100000"/>
              </a:lnSpc>
            </a:pPr>
            <a:r>
              <a:rPr lang="ru-RU" sz="2400" dirty="0" smtClean="0"/>
              <a:t>WEP е съкращение за Wired Equivalent Privacy, това е протокол за сигурност за безжични локални мрежи (WLAN) защитени в IEEE 802.11b стандарт. WEP е разработен за да предостави безжичен LAN с ниво на сигурност подобно на сигурността на кабелен LAN.</a:t>
            </a:r>
          </a:p>
          <a:p>
            <a:pPr>
              <a:lnSpc>
                <a:spcPct val="100000"/>
              </a:lnSpc>
            </a:pPr>
            <a:r>
              <a:rPr lang="ru-RU" sz="2400" dirty="0" smtClean="0"/>
              <a:t>WEP е създаден като стандарт през 1999 и оттогава хакерите са открили начини за проникване в потоците за сигурност на WEP. Най-препоръчваното решение за WEP сигурност е превключване към WPA или WPA2. И двата стандарта са много по-сигурни от WEP.</a:t>
            </a:r>
            <a:endParaRPr lang="en-US" sz="2400" dirty="0" smtClean="0"/>
          </a:p>
          <a:p>
            <a:pPr>
              <a:lnSpc>
                <a:spcPct val="100000"/>
              </a:lnSpc>
            </a:pPr>
            <a:r>
              <a:rPr lang="bg-BG" sz="2400" dirty="0" smtClean="0"/>
              <a:t>Информация:</a:t>
            </a:r>
            <a:endParaRPr lang="ru-RU" sz="2400" dirty="0" smtClean="0"/>
          </a:p>
          <a:p>
            <a:pPr lvl="1">
              <a:lnSpc>
                <a:spcPct val="100000"/>
              </a:lnSpc>
            </a:pPr>
            <a:r>
              <a:rPr lang="en-CA" sz="2400" dirty="0" smtClean="0">
                <a:hlinkClick r:id="rId2" tooltip="Натиснете, за да отворите в нов прозорец."/>
              </a:rPr>
              <a:t>http://en.wikipedia.org/wiki/Wired_Equivalent_Privacy</a:t>
            </a:r>
            <a:endParaRPr lang="en-US" sz="22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bg-BG" dirty="0" smtClean="0"/>
              <a:t>Софтуерни системи</a:t>
            </a:r>
            <a:endParaRPr lang="en-US" dirty="0"/>
          </a:p>
        </p:txBody>
      </p:sp>
      <p:sp>
        <p:nvSpPr>
          <p:cNvPr id="10" name="Subtitle 2"/>
          <p:cNvSpPr>
            <a:spLocks noGrp="1"/>
          </p:cNvSpPr>
          <p:nvPr>
            <p:ph type="subTitle" idx="1"/>
          </p:nvPr>
        </p:nvSpPr>
        <p:spPr>
          <a:xfrm>
            <a:off x="609600" y="5603080"/>
            <a:ext cx="7924800" cy="569120"/>
          </a:xfrm>
        </p:spPr>
        <p:txBody>
          <a:bodyPr/>
          <a:lstStyle/>
          <a:p>
            <a:r>
              <a:rPr lang="bg-BG" dirty="0" smtClean="0"/>
              <a:t>Компютърен софтуер</a:t>
            </a:r>
            <a:endParaRPr lang="en-US" dirty="0"/>
          </a:p>
        </p:txBody>
      </p:sp>
      <p:pic>
        <p:nvPicPr>
          <p:cNvPr id="11"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bg-BG" dirty="0" smtClean="0"/>
              <a:t>Електронна комуникация</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17</a:t>
            </a:r>
            <a:endParaRPr lang="en-US" dirty="0"/>
          </a:p>
        </p:txBody>
      </p:sp>
      <p:sp>
        <p:nvSpPr>
          <p:cNvPr id="3" name="Content Placeholder 2"/>
          <p:cNvSpPr>
            <a:spLocks noGrp="1"/>
          </p:cNvSpPr>
          <p:nvPr>
            <p:ph idx="1"/>
          </p:nvPr>
        </p:nvSpPr>
        <p:spPr>
          <a:xfrm>
            <a:off x="228600" y="1447800"/>
            <a:ext cx="8686800" cy="5638800"/>
          </a:xfrm>
        </p:spPr>
        <p:txBody>
          <a:bodyPr/>
          <a:lstStyle/>
          <a:p>
            <a:r>
              <a:rPr lang="ru-RU" sz="2400" dirty="0" smtClean="0"/>
              <a:t>Кой недостатък НЕ се отнася за VoIP (Voice over Internet Protocol) технологията?</a:t>
            </a:r>
          </a:p>
          <a:p>
            <a:pPr marL="0" indent="0">
              <a:buNone/>
            </a:pPr>
            <a:endParaRPr lang="bg-BG" dirty="0" smtClean="0"/>
          </a:p>
          <a:p>
            <a:pPr marL="0" indent="0">
              <a:buNone/>
            </a:pPr>
            <a:endParaRPr lang="bg-BG" dirty="0" smtClean="0"/>
          </a:p>
          <a:p>
            <a:pPr marL="0"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048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457200" y="1282115"/>
            <a:ext cx="7460922" cy="6155531"/>
          </a:xfrm>
          <a:prstGeom prst="rect">
            <a:avLst/>
          </a:prstGeom>
        </p:spPr>
        <p:txBody>
          <a:bodyPr wrap="square">
            <a:spAutoFit/>
          </a:bodyPr>
          <a:lstStyle/>
          <a:p>
            <a:endParaRPr lang="ru-RU" sz="2400" b="1" dirty="0" smtClean="0"/>
          </a:p>
          <a:p>
            <a:pPr marL="414338" indent="-514350">
              <a:lnSpc>
                <a:spcPts val="3800"/>
              </a:lnSpc>
              <a:spcBef>
                <a:spcPts val="600"/>
              </a:spcBef>
              <a:spcAft>
                <a:spcPts val="600"/>
              </a:spcAft>
              <a:buClr>
                <a:srgbClr val="8FD600"/>
              </a:buClr>
              <a:buFont typeface="+mj-lt"/>
              <a:buAutoNum type="alphaLcParenR"/>
            </a:pPr>
            <a:endParaRPr lang="en-US" sz="2400" b="1" dirty="0" smtClean="0"/>
          </a:p>
          <a:p>
            <a:pPr marL="414338" indent="-514350">
              <a:lnSpc>
                <a:spcPts val="3800"/>
              </a:lnSpc>
              <a:spcBef>
                <a:spcPts val="600"/>
              </a:spcBef>
              <a:spcAft>
                <a:spcPts val="600"/>
              </a:spcAft>
              <a:buClr>
                <a:srgbClr val="8FD600"/>
              </a:buClr>
              <a:buFont typeface="+mj-lt"/>
              <a:buAutoNum type="alphaLcParenR"/>
            </a:pPr>
            <a:r>
              <a:rPr lang="bg-BG" sz="2400" b="1" dirty="0" smtClean="0"/>
              <a:t>загуба на пакети</a:t>
            </a:r>
            <a:endParaRPr lang="en-US" sz="2400" b="1" dirty="0" smtClean="0"/>
          </a:p>
          <a:p>
            <a:pPr marL="414338" indent="-514350">
              <a:lnSpc>
                <a:spcPts val="3800"/>
              </a:lnSpc>
              <a:spcBef>
                <a:spcPts val="600"/>
              </a:spcBef>
              <a:spcAft>
                <a:spcPts val="600"/>
              </a:spcAft>
              <a:buClr>
                <a:srgbClr val="8FD600"/>
              </a:buClr>
              <a:buFont typeface="+mj-lt"/>
              <a:buAutoNum type="alphaLcParenR"/>
            </a:pPr>
            <a:r>
              <a:rPr lang="bg-BG" sz="2400" b="1" dirty="0" smtClean="0"/>
              <a:t>забавяне на пакети</a:t>
            </a:r>
            <a:endParaRPr lang="en-US" sz="24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bg-BG" sz="2400" b="1" dirty="0" smtClean="0"/>
              <a:t>ехо</a:t>
            </a:r>
            <a:endParaRPr lang="en-US" sz="2400" b="1" dirty="0" smtClean="0"/>
          </a:p>
          <a:p>
            <a:pPr marL="414338" indent="-514350">
              <a:lnSpc>
                <a:spcPts val="3800"/>
              </a:lnSpc>
              <a:spcBef>
                <a:spcPts val="600"/>
              </a:spcBef>
              <a:spcAft>
                <a:spcPts val="600"/>
              </a:spcAft>
              <a:buClr>
                <a:srgbClr val="8FD600"/>
              </a:buClr>
              <a:buFont typeface="+mj-lt"/>
              <a:buAutoNum type="alphaLcParenR"/>
            </a:pPr>
            <a:r>
              <a:rPr lang="bg-BG" sz="2400" b="1" dirty="0" smtClean="0"/>
              <a:t>интерференция на сигнала</a:t>
            </a:r>
            <a:endParaRPr lang="en-US" sz="2400" b="1" dirty="0" smtClean="0"/>
          </a:p>
          <a:p>
            <a:pPr marL="414338" indent="-514350">
              <a:lnSpc>
                <a:spcPts val="3800"/>
              </a:lnSpc>
              <a:spcBef>
                <a:spcPts val="600"/>
              </a:spcBef>
              <a:spcAft>
                <a:spcPts val="600"/>
              </a:spcAft>
              <a:buClr>
                <a:srgbClr val="8FD600"/>
              </a:buClr>
              <a:buFont typeface="+mj-lt"/>
              <a:buAutoNum type="alphaLcParenR"/>
            </a:pPr>
            <a:r>
              <a:rPr lang="bg-BG" sz="2400" b="1" dirty="0" smtClean="0"/>
              <a:t>задръствания по мрежата</a:t>
            </a:r>
            <a:endParaRPr lang="en-US" sz="2400" b="1" dirty="0" smtClean="0"/>
          </a:p>
          <a:p>
            <a:pPr marL="414338" indent="-514350">
              <a:lnSpc>
                <a:spcPts val="3800"/>
              </a:lnSpc>
              <a:spcBef>
                <a:spcPts val="600"/>
              </a:spcBef>
              <a:spcAft>
                <a:spcPts val="600"/>
              </a:spcAft>
              <a:buClr>
                <a:srgbClr val="8FD600"/>
              </a:buClr>
              <a:buFont typeface="+mj-lt"/>
              <a:buAutoNum type="alphaLcParenR"/>
            </a:pPr>
            <a:r>
              <a:rPr lang="ru-RU" sz="2400" b="1" dirty="0" smtClean="0"/>
              <a:t>по-висока цена от разговор по телефона.</a:t>
            </a:r>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1030" name="Picture 6" descr="C:\Users\denis\Desktop\VoIP providers.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4000"/>
                    </a14:imgEffect>
                    <a14:imgEffect>
                      <a14:brightnessContrast bright="-32000" contrast="42000"/>
                    </a14:imgEffect>
                  </a14:imgLayer>
                </a14:imgProps>
              </a:ext>
              <a:ext uri="{28A0092B-C50C-407E-A947-70E740481C1C}">
                <a14:useLocalDpi xmlns:a14="http://schemas.microsoft.com/office/drawing/2010/main" val="0"/>
              </a:ext>
            </a:extLst>
          </a:blip>
          <a:srcRect l="-23" r="-23"/>
          <a:stretch/>
        </p:blipFill>
        <p:spPr bwMode="auto">
          <a:xfrm>
            <a:off x="5181600" y="2286000"/>
            <a:ext cx="2986476" cy="1982499"/>
          </a:xfrm>
          <a:prstGeom prst="rect">
            <a:avLst/>
          </a:prstGeom>
          <a:ln cmpd="sng">
            <a:solidFill>
              <a:schemeClr val="tx1">
                <a:lumMod val="20000"/>
                <a:lumOff val="80000"/>
              </a:schemeClr>
            </a:solidFill>
          </a:ln>
          <a:effectLst>
            <a:glow rad="228600">
              <a:schemeClr val="bg2">
                <a:lumMod val="20000"/>
                <a:lumOff val="80000"/>
                <a:alpha val="40000"/>
              </a:schemeClr>
            </a:glow>
            <a:outerShdw blurRad="50800" dir="5400000" algn="ctr" rotWithShape="0">
              <a:srgbClr val="000000">
                <a:alpha val="43137"/>
              </a:srgbClr>
            </a:outerShdw>
          </a:effectLst>
          <a:scene3d>
            <a:camera prst="perspectiveRelaxed">
              <a:rot lat="19800000" lon="0" rev="0"/>
            </a:camera>
            <a:lightRig rig="threePt" dir="t"/>
          </a:scene3d>
        </p:spPr>
      </p:pic>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17</a:t>
            </a:r>
            <a:endParaRPr lang="en-US" dirty="0"/>
          </a:p>
        </p:txBody>
      </p:sp>
      <p:sp>
        <p:nvSpPr>
          <p:cNvPr id="3" name="Content Placeholder 2"/>
          <p:cNvSpPr>
            <a:spLocks noGrp="1"/>
          </p:cNvSpPr>
          <p:nvPr>
            <p:ph idx="1"/>
          </p:nvPr>
        </p:nvSpPr>
        <p:spPr>
          <a:xfrm>
            <a:off x="228600" y="1219200"/>
            <a:ext cx="8686800" cy="5638800"/>
          </a:xfrm>
        </p:spPr>
        <p:txBody>
          <a:bodyPr/>
          <a:lstStyle/>
          <a:p>
            <a:r>
              <a:rPr lang="ru-RU" sz="2400" dirty="0" smtClean="0"/>
              <a:t>Интернет телефония или IP телефония, или съкратено от английски VoIP (на английски: </a:t>
            </a:r>
            <a:r>
              <a:rPr lang="ru-RU" sz="2400" i="1" dirty="0" smtClean="0"/>
              <a:t>Voice over Internet Protocol, Voice over IP - глас чрез Интернет протокол</a:t>
            </a:r>
            <a:r>
              <a:rPr lang="ru-RU" sz="2400" dirty="0" smtClean="0"/>
              <a:t>) е технология, която позволява пренасянето на глас (телефония) благодарение на инфраструктурата на Интернет. Терминът може да се отнася до връзка между два компютъра, два телефонни апарата, или компютър и телефонен апарат, стига сигналът да се пренася в част от пътя си чрез IP пакети.</a:t>
            </a:r>
            <a:endParaRPr lang="en-US" sz="2400" dirty="0" smtClean="0"/>
          </a:p>
          <a:p>
            <a:r>
              <a:rPr lang="bg-BG" sz="2400" dirty="0" smtClean="0"/>
              <a:t>Информация:</a:t>
            </a:r>
            <a:r>
              <a:rPr lang="en-US" sz="2400" dirty="0" smtClean="0"/>
              <a:t> </a:t>
            </a:r>
          </a:p>
          <a:p>
            <a:pPr lvl="1"/>
            <a:r>
              <a:rPr lang="en-CA" sz="2400" dirty="0" err="1" smtClean="0">
                <a:hlinkClick r:id="rId2"/>
              </a:rPr>
              <a:t>http://bg.wikipedia.org/wiki/Voip</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5" name="Picture 4" descr="voip.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Lst>
          </a:blip>
          <a:stretch>
            <a:fillRect/>
          </a:stretch>
        </p:blipFill>
        <p:spPr>
          <a:xfrm>
            <a:off x="6349507" y="4584220"/>
            <a:ext cx="2001957" cy="1555009"/>
          </a:xfrm>
          <a:prstGeom prst="rect">
            <a:avLst/>
          </a:prstGeom>
          <a:effectLst>
            <a:glow rad="139700">
              <a:schemeClr val="accent5">
                <a:satMod val="175000"/>
                <a:alpha val="40000"/>
              </a:schemeClr>
            </a:glow>
            <a:softEdge rad="0"/>
          </a:effectLst>
        </p:spPr>
      </p:pic>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26"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18</a:t>
            </a:r>
            <a:endParaRPr lang="en-US" sz="3600" dirty="0"/>
          </a:p>
        </p:txBody>
      </p:sp>
      <p:sp>
        <p:nvSpPr>
          <p:cNvPr id="3" name="Content Placeholder 2"/>
          <p:cNvSpPr>
            <a:spLocks noGrp="1"/>
          </p:cNvSpPr>
          <p:nvPr>
            <p:ph idx="1"/>
          </p:nvPr>
        </p:nvSpPr>
        <p:spPr>
          <a:xfrm>
            <a:off x="228600" y="1371600"/>
            <a:ext cx="8686800" cy="5791200"/>
          </a:xfrm>
        </p:spPr>
        <p:txBody>
          <a:bodyPr/>
          <a:lstStyle/>
          <a:p>
            <a:r>
              <a:rPr lang="bg-BG" sz="2400" dirty="0" smtClean="0">
                <a:solidFill>
                  <a:srgbClr val="F5FFC2"/>
                </a:solidFill>
              </a:rPr>
              <a:t>Уебсайт </a:t>
            </a:r>
            <a:r>
              <a:rPr lang="bg-BG" sz="2400" dirty="0" smtClean="0"/>
              <a:t>е</a:t>
            </a:r>
            <a:r>
              <a:rPr lang="en-US" sz="2400" dirty="0" smtClean="0"/>
              <a:t>:</a:t>
            </a:r>
          </a:p>
          <a:p>
            <a:pPr marL="871538" lvl="1" indent="-514350">
              <a:buFont typeface="+mj-lt"/>
              <a:buAutoNum type="alphaLcParenR"/>
            </a:pPr>
            <a:r>
              <a:rPr lang="bg-BG" sz="2400" dirty="0" smtClean="0"/>
              <a:t>Уеб документ, подходящ за </a:t>
            </a:r>
            <a:r>
              <a:rPr lang="en-US" sz="2400" dirty="0" smtClean="0"/>
              <a:t>World Wide Web </a:t>
            </a:r>
            <a:r>
              <a:rPr lang="bg-BG" sz="2400" dirty="0" smtClean="0"/>
              <a:t>и за уеб браузър</a:t>
            </a:r>
            <a:r>
              <a:rPr lang="en-US" sz="2400" dirty="0" smtClean="0"/>
              <a:t>.</a:t>
            </a:r>
          </a:p>
          <a:p>
            <a:pPr marL="871538" lvl="1" indent="-514350">
              <a:buFont typeface="+mj-lt"/>
              <a:buAutoNum type="alphaLcParenR"/>
            </a:pPr>
            <a:r>
              <a:rPr lang="bg-BG" sz="2400" dirty="0" smtClean="0"/>
              <a:t>Съвкупност от свързани уеб страници, намиращи се на един-единствен уеб домейн. </a:t>
            </a:r>
            <a:endParaRPr lang="en-US" sz="2400" dirty="0" smtClean="0"/>
          </a:p>
          <a:p>
            <a:pPr marL="871538" lvl="1" indent="-514350">
              <a:buFont typeface="+mj-lt"/>
              <a:buAutoNum type="alphaLcParenR"/>
            </a:pPr>
            <a:r>
              <a:rPr lang="bg-BG" sz="2400" dirty="0" smtClean="0"/>
              <a:t>Приложение, което използва уеб браузър като клиент. </a:t>
            </a:r>
            <a:endParaRPr lang="en-US" sz="2400" dirty="0" smtClean="0"/>
          </a:p>
          <a:p>
            <a:pPr marL="871538" lvl="1" indent="-514350">
              <a:buFont typeface="+mj-lt"/>
              <a:buAutoNum type="alphaLcParenR"/>
            </a:pPr>
            <a:r>
              <a:rPr lang="bg-BG" sz="2400" dirty="0" smtClean="0"/>
              <a:t>Софтуерно приложение за намиране, представяне и пренасочване на информационни ресурси от  </a:t>
            </a:r>
            <a:r>
              <a:rPr lang="en-US" sz="2400" dirty="0" smtClean="0"/>
              <a:t>World Wide Web.</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572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18</a:t>
            </a:r>
            <a:endParaRPr lang="en-US" dirty="0"/>
          </a:p>
        </p:txBody>
      </p:sp>
      <p:sp>
        <p:nvSpPr>
          <p:cNvPr id="3" name="Content Placeholder 2"/>
          <p:cNvSpPr>
            <a:spLocks noGrp="1"/>
          </p:cNvSpPr>
          <p:nvPr>
            <p:ph idx="1"/>
          </p:nvPr>
        </p:nvSpPr>
        <p:spPr>
          <a:xfrm>
            <a:off x="228600" y="1219200"/>
            <a:ext cx="8686800" cy="5638800"/>
          </a:xfrm>
        </p:spPr>
        <p:txBody>
          <a:bodyPr/>
          <a:lstStyle/>
          <a:p>
            <a:r>
              <a:rPr lang="ru-RU" sz="2400" dirty="0" smtClean="0"/>
              <a:t>Уебсайт (също уеб сайт) е съвкупност от уеб страници, които се адресират на общ URL, който често се състои само от името на домейна или IP адреса и пътя до основната директория („/“) в мрежа, базирана на протокола IP. Всеки уебсайт се хоства на компютър (компютри), наречен уеб сървър, достъпен през мрежа като например Интернет или частнилокални мрежи. За разглеждането на уебсайтове са създадени специални програми, наречени уеб браузъри. Съществуват различни видове уебсайтове в зависимост от тяхното предназначение, аудитория и съдържание.</a:t>
            </a:r>
          </a:p>
          <a:p>
            <a:r>
              <a:rPr lang="ru-RU" sz="2400" dirty="0" smtClean="0"/>
              <a:t>Информация:</a:t>
            </a:r>
          </a:p>
          <a:p>
            <a:pPr lvl="1"/>
            <a:r>
              <a:rPr lang="en-CA" sz="2400" dirty="0" smtClean="0">
                <a:solidFill>
                  <a:schemeClr val="tx1">
                    <a:lumMod val="50000"/>
                  </a:schemeClr>
                </a:solidFill>
                <a:hlinkClick r:id="rId2"/>
              </a:rPr>
              <a:t>http://goo.gl/ghsKLF</a:t>
            </a:r>
            <a:endParaRPr lang="bg-BG" sz="22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122" name="Picture 2" descr="C:\Users\denis\Desktop\index.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4572000" y="5181600"/>
            <a:ext cx="3505200" cy="1418151"/>
          </a:xfrm>
          <a:prstGeom prst="rect">
            <a:avLst/>
          </a:prstGeom>
          <a:noFill/>
          <a:effectLst>
            <a:glow rad="419100">
              <a:schemeClr val="accent6">
                <a:alpha val="0"/>
              </a:schemeClr>
            </a:glow>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1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19</a:t>
            </a:r>
            <a:endParaRPr lang="en-US" sz="3600" dirty="0"/>
          </a:p>
        </p:txBody>
      </p:sp>
      <p:sp>
        <p:nvSpPr>
          <p:cNvPr id="3" name="Content Placeholder 2"/>
          <p:cNvSpPr>
            <a:spLocks noGrp="1"/>
          </p:cNvSpPr>
          <p:nvPr>
            <p:ph idx="1"/>
          </p:nvPr>
        </p:nvSpPr>
        <p:spPr>
          <a:xfrm>
            <a:off x="228600" y="1524000"/>
            <a:ext cx="8686800" cy="5867400"/>
          </a:xfrm>
        </p:spPr>
        <p:txBody>
          <a:bodyPr/>
          <a:lstStyle/>
          <a:p>
            <a:pPr lvl="0"/>
            <a:r>
              <a:rPr lang="bg-BG" sz="2400" dirty="0" smtClean="0"/>
              <a:t>В </a:t>
            </a:r>
            <a:r>
              <a:rPr lang="en-US" sz="2400" dirty="0" smtClean="0"/>
              <a:t>HTML</a:t>
            </a:r>
            <a:r>
              <a:rPr lang="bg-BG" sz="2400" dirty="0" smtClean="0"/>
              <a:t> документ къде е правилно да пренасочим към външен файл със стилове?</a:t>
            </a:r>
            <a:r>
              <a:rPr lang="en-US" sz="2400" dirty="0" smtClean="0"/>
              <a:t> </a:t>
            </a:r>
          </a:p>
          <a:p>
            <a:pPr marL="871538" lvl="1" indent="-514350">
              <a:spcBef>
                <a:spcPts val="300"/>
              </a:spcBef>
              <a:spcAft>
                <a:spcPts val="300"/>
              </a:spcAft>
              <a:buFont typeface="+mj-lt"/>
              <a:buAutoNum type="alphaLcParenR"/>
            </a:pPr>
            <a:r>
              <a:rPr lang="bg-BG" sz="2400" dirty="0" smtClean="0"/>
              <a:t>В началото на документа</a:t>
            </a:r>
            <a:endParaRPr lang="en-US" sz="2400" dirty="0" smtClean="0"/>
          </a:p>
          <a:p>
            <a:pPr marL="871538" lvl="1" indent="-514350">
              <a:spcBef>
                <a:spcPts val="300"/>
              </a:spcBef>
              <a:spcAft>
                <a:spcPts val="300"/>
              </a:spcAft>
              <a:buFont typeface="+mj-lt"/>
              <a:buAutoNum type="alphaLcParenR"/>
            </a:pPr>
            <a:r>
              <a:rPr lang="bg-BG" sz="2400" dirty="0" smtClean="0"/>
              <a:t>В края на документа</a:t>
            </a:r>
            <a:endParaRPr lang="en-US" sz="2400" dirty="0" smtClean="0"/>
          </a:p>
          <a:p>
            <a:pPr marL="871538" lvl="1" indent="-514350">
              <a:spcBef>
                <a:spcPts val="300"/>
              </a:spcBef>
              <a:spcAft>
                <a:spcPts val="300"/>
              </a:spcAft>
              <a:buFont typeface="+mj-lt"/>
              <a:buAutoNum type="alphaLcParenR"/>
            </a:pPr>
            <a:r>
              <a:rPr lang="bg-BG" sz="2400" dirty="0" smtClean="0"/>
              <a:t>В секцията </a:t>
            </a:r>
            <a:r>
              <a:rPr lang="en-US" sz="2400" dirty="0" smtClean="0"/>
              <a:t>&lt;body&gt;</a:t>
            </a:r>
          </a:p>
          <a:p>
            <a:pPr marL="871538" lvl="1" indent="-514350">
              <a:spcBef>
                <a:spcPts val="300"/>
              </a:spcBef>
              <a:spcAft>
                <a:spcPts val="300"/>
              </a:spcAft>
              <a:buFont typeface="+mj-lt"/>
              <a:buAutoNum type="alphaLcParenR"/>
            </a:pPr>
            <a:r>
              <a:rPr lang="bg-BG" sz="2400" dirty="0" smtClean="0"/>
              <a:t>В секцията </a:t>
            </a:r>
            <a:r>
              <a:rPr lang="en-US" sz="2400" dirty="0" smtClean="0"/>
              <a:t>&lt;head&gt; </a:t>
            </a:r>
          </a:p>
          <a:p>
            <a:pPr marL="871538" lvl="1" indent="-514350">
              <a:spcBef>
                <a:spcPts val="300"/>
              </a:spcBef>
              <a:spcAft>
                <a:spcPts val="300"/>
              </a:spcAft>
              <a:buFont typeface="+mj-lt"/>
              <a:buAutoNum type="alphaLcParenR"/>
            </a:pPr>
            <a:r>
              <a:rPr lang="bg-BG" sz="2400" dirty="0" smtClean="0"/>
              <a:t>Няма верен отговор</a:t>
            </a:r>
          </a:p>
          <a:p>
            <a:pPr marL="871538" lvl="1" indent="-514350">
              <a:spcBef>
                <a:spcPts val="300"/>
              </a:spcBef>
              <a:spcAft>
                <a:spcPts val="300"/>
              </a:spcAft>
              <a:buNone/>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57200" y="37338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html-5-css-style-sheet.jpg"/>
          <p:cNvPicPr>
            <a:picLocks noChangeAspect="1"/>
          </p:cNvPicPr>
          <p:nvPr/>
        </p:nvPicPr>
        <p:blipFill rotWithShape="1">
          <a:blip r:embed="rId2" cstate="print">
            <a:extLst>
              <a:ext uri="{BEBA8EAE-BF5A-486C-A8C5-ECC9F3942E4B}">
                <a14:imgProps xmlns:a14="http://schemas.microsoft.com/office/drawing/2010/main">
                  <a14:imgLayer r:embed="rId3">
                    <a14:imgEffect>
                      <a14:artisticFilmGrain/>
                    </a14:imgEffect>
                    <a14:imgEffect>
                      <a14:sharpenSoften amount="-4000"/>
                    </a14:imgEffect>
                    <a14:imgEffect>
                      <a14:brightnessContrast bright="-35000" contrast="6000"/>
                    </a14:imgEffect>
                  </a14:imgLayer>
                </a14:imgProps>
              </a:ext>
            </a:extLst>
          </a:blip>
          <a:srcRect l="-1" r="1024"/>
          <a:stretch/>
        </p:blipFill>
        <p:spPr>
          <a:xfrm>
            <a:off x="4182061" y="3505200"/>
            <a:ext cx="3987540" cy="2459736"/>
          </a:xfrm>
          <a:prstGeom prst="rect">
            <a:avLst/>
          </a:prstGeom>
          <a:effectLst>
            <a:glow rad="342900">
              <a:schemeClr val="accent1">
                <a:alpha val="0"/>
              </a:schemeClr>
            </a:glow>
            <a:softEdge rad="317500"/>
          </a:effectLst>
        </p:spPr>
      </p:pic>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19</a:t>
            </a:r>
            <a:endParaRPr lang="en-US" sz="3600" dirty="0"/>
          </a:p>
        </p:txBody>
      </p:sp>
      <p:sp>
        <p:nvSpPr>
          <p:cNvPr id="3" name="Content Placeholder 2"/>
          <p:cNvSpPr>
            <a:spLocks noGrp="1"/>
          </p:cNvSpPr>
          <p:nvPr>
            <p:ph idx="1"/>
          </p:nvPr>
        </p:nvSpPr>
        <p:spPr>
          <a:xfrm>
            <a:off x="228600" y="1524000"/>
            <a:ext cx="8686800" cy="5791200"/>
          </a:xfrm>
        </p:spPr>
        <p:txBody>
          <a:bodyPr/>
          <a:lstStyle/>
          <a:p>
            <a:r>
              <a:rPr lang="bg-BG" sz="2400" dirty="0" smtClean="0"/>
              <a:t>Външните файлове със стилове са идеални за случаи, когато стилът се прилага за много страници</a:t>
            </a:r>
            <a:r>
              <a:rPr lang="en-US" sz="2400" dirty="0" smtClean="0"/>
              <a:t>. </a:t>
            </a:r>
            <a:r>
              <a:rPr lang="bg-BG" sz="2400" dirty="0" smtClean="0"/>
              <a:t>С външни файлове със стилове може да се смени изгледа на цял уебсайт чрез промяната само на един файл</a:t>
            </a:r>
            <a:r>
              <a:rPr lang="en-US" sz="2400" dirty="0" smtClean="0"/>
              <a:t>. </a:t>
            </a:r>
            <a:r>
              <a:rPr lang="bg-BG" sz="2400" dirty="0" smtClean="0"/>
              <a:t>Всяка страница трябва да се свързва с файла със стилове чрез използването на етикета </a:t>
            </a:r>
            <a:r>
              <a:rPr lang="en-US" sz="2400" dirty="0" smtClean="0"/>
              <a:t>&lt;link&gt;</a:t>
            </a:r>
            <a:r>
              <a:rPr lang="bg-BG" sz="2400" dirty="0" smtClean="0"/>
              <a:t>, който се намира в секцията </a:t>
            </a:r>
            <a:r>
              <a:rPr lang="en-US" sz="2400" dirty="0" smtClean="0"/>
              <a:t> </a:t>
            </a:r>
            <a:r>
              <a:rPr lang="bg-BG" sz="2400" dirty="0" smtClean="0"/>
              <a:t>&lt;</a:t>
            </a:r>
            <a:r>
              <a:rPr lang="en-US" sz="2400" dirty="0" smtClean="0"/>
              <a:t>head</a:t>
            </a:r>
            <a:r>
              <a:rPr lang="bg-BG" sz="2400" dirty="0" smtClean="0"/>
              <a:t>&gt;. </a:t>
            </a:r>
          </a:p>
          <a:p>
            <a:r>
              <a:rPr lang="bg-BG" sz="2400" dirty="0" smtClean="0"/>
              <a:t>Информация:</a:t>
            </a:r>
          </a:p>
          <a:p>
            <a:pPr lvl="1"/>
            <a:r>
              <a:rPr lang="en-US" sz="2400" dirty="0" err="1" smtClean="0">
                <a:hlinkClick r:id="rId2"/>
              </a:rPr>
              <a:t>http://www.w3schools.com/css/css_howto.asp</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bg-BG" dirty="0" smtClean="0"/>
              <a:t>Скриптови езици</a:t>
            </a:r>
            <a:br>
              <a:rPr lang="bg-BG" dirty="0" smtClean="0"/>
            </a:br>
            <a:r>
              <a:rPr lang="bg-BG" dirty="0" smtClean="0"/>
              <a:t>и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02</a:t>
            </a:r>
            <a:endParaRPr lang="en-US" dirty="0"/>
          </a:p>
        </p:txBody>
      </p:sp>
      <p:sp>
        <p:nvSpPr>
          <p:cNvPr id="3" name="Content Placeholder 2"/>
          <p:cNvSpPr>
            <a:spLocks noGrp="1"/>
          </p:cNvSpPr>
          <p:nvPr>
            <p:ph idx="1"/>
          </p:nvPr>
        </p:nvSpPr>
        <p:spPr>
          <a:xfrm>
            <a:off x="228600" y="1447800"/>
            <a:ext cx="8686800" cy="5638800"/>
          </a:xfrm>
        </p:spPr>
        <p:txBody>
          <a:bodyPr/>
          <a:lstStyle/>
          <a:p>
            <a:r>
              <a:rPr lang="bg-BG" sz="2400" dirty="0" smtClean="0"/>
              <a:t>Какво е </a:t>
            </a:r>
            <a:r>
              <a:rPr lang="en-US" sz="2400" dirty="0" smtClean="0"/>
              <a:t>ASP.NET ?</a:t>
            </a:r>
            <a:endParaRPr lang="bg-BG" sz="2400" dirty="0" smtClean="0"/>
          </a:p>
          <a:p>
            <a:pPr marL="871538" lvl="1" indent="-514350">
              <a:buFont typeface="+mj-lt"/>
              <a:buAutoNum type="alphaLcParenR"/>
            </a:pPr>
            <a:r>
              <a:rPr lang="bg-BG" sz="2400" dirty="0" smtClean="0"/>
              <a:t>Сървърно-базирана уеб рамка за уеб</a:t>
            </a:r>
            <a:r>
              <a:rPr lang="en-US" sz="2400" dirty="0" smtClean="0"/>
              <a:t> </a:t>
            </a:r>
            <a:r>
              <a:rPr lang="bg-BG" sz="2400" dirty="0" smtClean="0"/>
              <a:t>разработки на динамични уеб страници. </a:t>
            </a:r>
            <a:r>
              <a:rPr lang="en-US" sz="2400" dirty="0" smtClean="0"/>
              <a:t> </a:t>
            </a:r>
          </a:p>
          <a:p>
            <a:pPr marL="871538" lvl="1" indent="-514350">
              <a:buFont typeface="+mj-lt"/>
              <a:buAutoNum type="alphaLcParenR"/>
            </a:pPr>
            <a:r>
              <a:rPr lang="bg-BG" sz="2400" dirty="0" smtClean="0"/>
              <a:t>динамичен</a:t>
            </a:r>
            <a:r>
              <a:rPr lang="en-US" sz="2400" dirty="0" smtClean="0"/>
              <a:t>, </a:t>
            </a:r>
            <a:r>
              <a:rPr lang="bg-BG" sz="2400" dirty="0" smtClean="0"/>
              <a:t>обектно-ориентиран програмен език за общи цели. </a:t>
            </a:r>
            <a:endParaRPr lang="en-US" sz="2400" dirty="0" smtClean="0"/>
          </a:p>
          <a:p>
            <a:pPr marL="871538" lvl="1" indent="-514350">
              <a:buFont typeface="+mj-lt"/>
              <a:buAutoNum type="alphaLcParenR"/>
            </a:pPr>
            <a:r>
              <a:rPr lang="bg-BG" sz="2400" dirty="0" smtClean="0"/>
              <a:t>Сървърен скриптов език  за уеб разработки, използван и като програмен език за общи цели. </a:t>
            </a:r>
            <a:endParaRPr lang="en-US" sz="2400" dirty="0" smtClean="0"/>
          </a:p>
          <a:p>
            <a:pPr marL="871538" lvl="1" indent="-514350">
              <a:buFont typeface="+mj-lt"/>
              <a:buAutoNum type="alphaLcParenR"/>
            </a:pPr>
            <a:r>
              <a:rPr lang="bg-BG" sz="2400" dirty="0" smtClean="0"/>
              <a:t>Прототипен скриптов език с първокласни функции</a:t>
            </a:r>
            <a:r>
              <a:rPr lang="en-US" sz="2400"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7200"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20</a:t>
            </a:r>
            <a:endParaRPr lang="en-US" dirty="0"/>
          </a:p>
        </p:txBody>
      </p:sp>
      <p:sp>
        <p:nvSpPr>
          <p:cNvPr id="3" name="Content Placeholder 2"/>
          <p:cNvSpPr>
            <a:spLocks noGrp="1"/>
          </p:cNvSpPr>
          <p:nvPr>
            <p:ph idx="1"/>
          </p:nvPr>
        </p:nvSpPr>
        <p:spPr>
          <a:xfrm>
            <a:off x="228600" y="1524000"/>
            <a:ext cx="8686800" cy="5638800"/>
          </a:xfrm>
        </p:spPr>
        <p:txBody>
          <a:bodyPr/>
          <a:lstStyle/>
          <a:p>
            <a:pPr>
              <a:lnSpc>
                <a:spcPct val="100000"/>
              </a:lnSpc>
            </a:pPr>
            <a:r>
              <a:rPr lang="bg-BG" sz="2400" dirty="0" smtClean="0"/>
              <a:t>В кой </a:t>
            </a:r>
            <a:r>
              <a:rPr lang="en-US" sz="2400" dirty="0" smtClean="0"/>
              <a:t>HTML </a:t>
            </a:r>
            <a:r>
              <a:rPr lang="bg-BG" sz="2400" dirty="0" smtClean="0"/>
              <a:t>елемент се помества </a:t>
            </a:r>
            <a:r>
              <a:rPr lang="en-US" sz="2400" dirty="0" smtClean="0"/>
              <a:t>JavaScript</a:t>
            </a:r>
            <a:r>
              <a:rPr lang="bg-BG" sz="2400" smtClean="0"/>
              <a:t> кода</a:t>
            </a:r>
            <a:r>
              <a:rPr lang="en-US" sz="2400" smtClean="0"/>
              <a:t>?</a:t>
            </a:r>
            <a:endParaRPr lang="en-US" sz="2400" dirty="0" smtClean="0"/>
          </a:p>
          <a:p>
            <a:pPr marL="871538" lvl="1" indent="-514350">
              <a:lnSpc>
                <a:spcPct val="100000"/>
              </a:lnSpc>
              <a:buFont typeface="+mj-lt"/>
              <a:buAutoNum type="alphaLcParenR"/>
            </a:pPr>
            <a:r>
              <a:rPr lang="en-US" sz="2400" dirty="0" smtClean="0"/>
              <a:t>&lt;</a:t>
            </a:r>
            <a:r>
              <a:rPr lang="en-US" sz="2400" dirty="0" err="1" smtClean="0"/>
              <a:t>javascript</a:t>
            </a:r>
            <a:r>
              <a:rPr lang="en-US" sz="2400" dirty="0" smtClean="0"/>
              <a:t>&gt;</a:t>
            </a:r>
          </a:p>
          <a:p>
            <a:pPr marL="871538" lvl="1" indent="-514350">
              <a:lnSpc>
                <a:spcPct val="100000"/>
              </a:lnSpc>
              <a:buFont typeface="+mj-lt"/>
              <a:buAutoNum type="alphaLcParenR"/>
            </a:pPr>
            <a:r>
              <a:rPr lang="en-US" sz="2400" dirty="0" smtClean="0"/>
              <a:t>&lt;</a:t>
            </a:r>
            <a:r>
              <a:rPr lang="en-US" sz="2400" dirty="0" err="1" smtClean="0"/>
              <a:t>js</a:t>
            </a:r>
            <a:r>
              <a:rPr lang="en-US" sz="2400" dirty="0" smtClean="0"/>
              <a:t>&gt;</a:t>
            </a:r>
          </a:p>
          <a:p>
            <a:pPr marL="871538" lvl="1" indent="-514350">
              <a:lnSpc>
                <a:spcPct val="100000"/>
              </a:lnSpc>
              <a:buFont typeface="+mj-lt"/>
              <a:buAutoNum type="alphaLcParenR"/>
            </a:pPr>
            <a:r>
              <a:rPr lang="en-US" sz="2400" dirty="0" smtClean="0"/>
              <a:t>&lt;script&gt;</a:t>
            </a:r>
          </a:p>
          <a:p>
            <a:pPr marL="871538" lvl="1" indent="-514350">
              <a:lnSpc>
                <a:spcPct val="100000"/>
              </a:lnSpc>
              <a:buFont typeface="+mj-lt"/>
              <a:buAutoNum type="alphaLcParenR"/>
            </a:pPr>
            <a:r>
              <a:rPr lang="en-US" sz="2400" dirty="0" smtClean="0"/>
              <a:t>&lt;scripting&gt;</a:t>
            </a:r>
          </a:p>
          <a:p>
            <a:pPr marL="871538" lvl="1" indent="-514350">
              <a:lnSpc>
                <a:spcPct val="100000"/>
              </a:lnSpc>
              <a:buFont typeface="+mj-lt"/>
              <a:buAutoNum type="alphaLcParenR"/>
            </a:pPr>
            <a:r>
              <a:rPr lang="bg-BG" sz="2400" dirty="0" smtClean="0"/>
              <a:t>Няма верен отговор</a:t>
            </a:r>
            <a:endParaRPr lang="en-US" sz="2400" dirty="0" smtClean="0"/>
          </a:p>
          <a:p>
            <a:pPr marL="871538" lvl="1" indent="-51435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2971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javascript.jpg"/>
          <p:cNvPicPr>
            <a:picLocks noChangeAspect="1"/>
          </p:cNvPicPr>
          <p:nvPr/>
        </p:nvPicPr>
        <p:blipFill>
          <a:blip r:embed="rId2" cstate="print"/>
          <a:stretch>
            <a:fillRect/>
          </a:stretch>
        </p:blipFill>
        <p:spPr>
          <a:xfrm>
            <a:off x="4038600" y="2667000"/>
            <a:ext cx="3769824" cy="3017289"/>
          </a:xfrm>
          <a:prstGeom prst="rect">
            <a:avLst/>
          </a:prstGeom>
          <a:ln>
            <a:noFill/>
          </a:ln>
          <a:effectLst>
            <a:glow rad="127000">
              <a:schemeClr val="bg1">
                <a:alpha val="43000"/>
              </a:schemeClr>
            </a:glow>
            <a:softEdge rad="330200"/>
          </a:effectLst>
          <a:scene3d>
            <a:camera prst="perspectiveContrastingLeftFacing"/>
            <a:lightRig rig="threePt" dir="t"/>
          </a:scene3d>
        </p:spPr>
      </p:pic>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20</a:t>
            </a:r>
            <a:endParaRPr lang="en-CA" dirty="0"/>
          </a:p>
        </p:txBody>
      </p:sp>
      <p:sp>
        <p:nvSpPr>
          <p:cNvPr id="3" name="Content Placeholder 2"/>
          <p:cNvSpPr>
            <a:spLocks noGrp="1"/>
          </p:cNvSpPr>
          <p:nvPr>
            <p:ph idx="1"/>
          </p:nvPr>
        </p:nvSpPr>
        <p:spPr>
          <a:xfrm>
            <a:off x="228600" y="1295400"/>
            <a:ext cx="8686800" cy="5791200"/>
          </a:xfrm>
        </p:spPr>
        <p:txBody>
          <a:bodyPr/>
          <a:lstStyle/>
          <a:p>
            <a:pPr>
              <a:lnSpc>
                <a:spcPct val="100000"/>
              </a:lnSpc>
            </a:pPr>
            <a:r>
              <a:rPr lang="bg-BG" sz="2400" dirty="0" smtClean="0"/>
              <a:t>Модулите с </a:t>
            </a:r>
            <a:r>
              <a:rPr lang="en-CA" sz="2400" dirty="0" smtClean="0"/>
              <a:t>JavaScript </a:t>
            </a:r>
            <a:r>
              <a:rPr lang="bg-BG" sz="2400" dirty="0" smtClean="0"/>
              <a:t>код са концепция, въведена в </a:t>
            </a:r>
            <a:r>
              <a:rPr lang="en-CA" sz="2400" dirty="0" smtClean="0"/>
              <a:t>Gecko 1.9 </a:t>
            </a:r>
            <a:r>
              <a:rPr lang="bg-BG" sz="2400" dirty="0" smtClean="0"/>
              <a:t>и могат да се използват за споделяне на код между различни </a:t>
            </a:r>
            <a:r>
              <a:rPr lang="bg-BG" sz="2400" dirty="0" smtClean="0">
                <a:solidFill>
                  <a:srgbClr val="EAEAEA"/>
                </a:solidFill>
              </a:rPr>
              <a:t>обхвати</a:t>
            </a:r>
            <a:r>
              <a:rPr lang="bg-BG" sz="2400" dirty="0" smtClean="0">
                <a:solidFill>
                  <a:srgbClr val="F5FFC2"/>
                </a:solidFill>
              </a:rPr>
              <a:t>. </a:t>
            </a:r>
            <a:r>
              <a:rPr lang="bg-BG" sz="2400" dirty="0" smtClean="0"/>
              <a:t>Модулите с </a:t>
            </a:r>
            <a:r>
              <a:rPr lang="en-CA" sz="2400" dirty="0" smtClean="0"/>
              <a:t>JavaScript </a:t>
            </a:r>
            <a:r>
              <a:rPr lang="bg-BG" sz="2400" dirty="0" smtClean="0"/>
              <a:t>код са просто </a:t>
            </a:r>
            <a:r>
              <a:rPr lang="en-CA" sz="2400" dirty="0" smtClean="0"/>
              <a:t>JavaScript </a:t>
            </a:r>
            <a:r>
              <a:rPr lang="bg-BG" sz="2400" dirty="0" smtClean="0"/>
              <a:t>код, намиращ се на някакво регистрирано място. Модулът е зареден в конкретен </a:t>
            </a:r>
            <a:r>
              <a:rPr lang="en-CA" sz="2400" dirty="0" smtClean="0"/>
              <a:t>JavaScript</a:t>
            </a:r>
            <a:r>
              <a:rPr lang="bg-BG" sz="2400" dirty="0" smtClean="0"/>
              <a:t> </a:t>
            </a:r>
            <a:r>
              <a:rPr lang="bg-BG" sz="2400" dirty="0" smtClean="0">
                <a:solidFill>
                  <a:srgbClr val="EAEAEA"/>
                </a:solidFill>
              </a:rPr>
              <a:t>обхват</a:t>
            </a:r>
            <a:r>
              <a:rPr lang="en-CA" sz="2400" dirty="0" smtClean="0"/>
              <a:t>, </a:t>
            </a:r>
            <a:r>
              <a:rPr lang="bg-BG" sz="2400" dirty="0" smtClean="0"/>
              <a:t>като например </a:t>
            </a:r>
            <a:r>
              <a:rPr lang="en-CA" sz="2400" dirty="0" err="1" smtClean="0"/>
              <a:t>XUL</a:t>
            </a:r>
            <a:r>
              <a:rPr lang="en-CA" sz="2400" dirty="0" smtClean="0"/>
              <a:t> </a:t>
            </a:r>
            <a:r>
              <a:rPr lang="bg-BG" sz="2400" dirty="0" smtClean="0"/>
              <a:t>скрипт или </a:t>
            </a:r>
            <a:r>
              <a:rPr lang="en-CA" sz="2400" dirty="0" smtClean="0"/>
              <a:t>JavaScript </a:t>
            </a:r>
            <a:r>
              <a:rPr lang="en-CA" sz="2400" dirty="0" err="1" smtClean="0"/>
              <a:t>XPCOM</a:t>
            </a:r>
            <a:r>
              <a:rPr lang="en-CA" sz="2400" dirty="0" smtClean="0"/>
              <a:t> </a:t>
            </a:r>
            <a:r>
              <a:rPr lang="bg-BG" sz="2400" dirty="0" smtClean="0"/>
              <a:t>скрипт, използвайки</a:t>
            </a:r>
            <a:r>
              <a:rPr lang="en-US" sz="2400" dirty="0" smtClean="0"/>
              <a:t> </a:t>
            </a:r>
            <a:r>
              <a:rPr lang="bg-BG" sz="2400" dirty="0" smtClean="0"/>
              <a:t> </a:t>
            </a:r>
            <a:r>
              <a:rPr lang="en-US" sz="2400" dirty="0" err="1" smtClean="0"/>
              <a:t>Components.utils.import</a:t>
            </a:r>
            <a:r>
              <a:rPr lang="en-US" sz="2400" dirty="0" smtClean="0"/>
              <a:t>() </a:t>
            </a:r>
            <a:r>
              <a:rPr lang="bg-BG" sz="2400" dirty="0" smtClean="0"/>
              <a:t> или </a:t>
            </a:r>
            <a:r>
              <a:rPr lang="en-US" sz="2400" dirty="0" err="1" smtClean="0"/>
              <a:t>Components.utils</a:t>
            </a:r>
            <a:r>
              <a:rPr lang="en-US" sz="2400" dirty="0" smtClean="0"/>
              <a:t>["import"]().</a:t>
            </a:r>
            <a:endParaRPr lang="bg-BG" sz="2400" dirty="0" smtClean="0"/>
          </a:p>
          <a:p>
            <a:pPr>
              <a:lnSpc>
                <a:spcPct val="100000"/>
              </a:lnSpc>
            </a:pPr>
            <a:r>
              <a:rPr lang="bg-BG" sz="2400" dirty="0" smtClean="0"/>
              <a:t>Информация:</a:t>
            </a:r>
          </a:p>
          <a:p>
            <a:pPr>
              <a:lnSpc>
                <a:spcPct val="100000"/>
              </a:lnSpc>
            </a:pPr>
            <a:r>
              <a:rPr lang="en-US" sz="2400" dirty="0" err="1" smtClean="0">
                <a:solidFill>
                  <a:schemeClr val="tx1">
                    <a:lumMod val="50000"/>
                  </a:schemeClr>
                </a:solidFill>
                <a:hlinkClick r:id="rId2"/>
              </a:rPr>
              <a:t>http://goo.gl/YqjTpl</a:t>
            </a:r>
            <a:endParaRPr lang="en-CA" sz="24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199900"/>
            <a:ext cx="7086600" cy="838200"/>
          </a:xfrm>
        </p:spPr>
        <p:txBody>
          <a:bodyPr/>
          <a:lstStyle/>
          <a:p>
            <a:r>
              <a:rPr lang="bg-BG" dirty="0" smtClean="0"/>
              <a:t>Тренировъчен тест по информационни технологии</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bg-BG" sz="7600" spc="150" dirty="0" smtClean="0">
                <a:ln w="11430"/>
                <a:solidFill>
                  <a:schemeClr val="tx1">
                    <a:lumMod val="40000"/>
                    <a:lumOff val="60000"/>
                  </a:schemeClr>
                </a:solidFill>
                <a:effectLst>
                  <a:outerShdw blurRad="25400" algn="tl" rotWithShape="0">
                    <a:srgbClr val="000000">
                      <a:alpha val="43000"/>
                    </a:srgbClr>
                  </a:outerShdw>
                </a:effectLst>
              </a:rPr>
              <a:t>Въпроси</a:t>
            </a:r>
            <a:r>
              <a:rPr lang="en-US" sz="7600" spc="150" dirty="0" smtClean="0">
                <a:ln w="11430"/>
                <a:solidFill>
                  <a:schemeClr val="tx1">
                    <a:lumMod val="40000"/>
                    <a:lumOff val="60000"/>
                  </a:schemeClr>
                </a:solidFill>
                <a:effectLst>
                  <a:outerShdw blurRad="25400" algn="tl" rotWithShape="0">
                    <a:srgbClr val="000000">
                      <a:alpha val="43000"/>
                    </a:srgbClr>
                  </a:outerShdw>
                </a:effectLst>
              </a:rPr>
              <a:t>?</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5" name="Text Placeholder 5"/>
          <p:cNvSpPr txBox="1">
            <a:spLocks/>
          </p:cNvSpPr>
          <p:nvPr/>
        </p:nvSpPr>
        <p:spPr>
          <a:xfrm>
            <a:off x="0" y="6172200"/>
            <a:ext cx="9053798" cy="597932"/>
          </a:xfrm>
          <a:prstGeom prst="rect">
            <a:avLst/>
          </a:prstGeom>
        </p:spPr>
        <p:txBody>
          <a:bodyPr anchor="ctr" anchorCtr="0"/>
          <a:lstStyle>
            <a:defPPr>
              <a:defRPr lang="en-US"/>
            </a:defPPr>
            <a:lvl1pPr algn="r" rtl="0" fontAlgn="base">
              <a:spcBef>
                <a:spcPct val="0"/>
              </a:spcBef>
              <a:spcAft>
                <a:spcPct val="0"/>
              </a:spcAft>
              <a:defRPr sz="11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ctr"/>
            <a:r>
              <a:rPr lang="bg-BG" sz="2400" b="1" dirty="0" smtClean="0">
                <a:solidFill>
                  <a:srgbClr val="FFFFFF"/>
                </a:solidFill>
                <a:effectLst>
                  <a:outerShdw blurRad="38100" dist="38100" dir="2700000" algn="tl">
                    <a:srgbClr val="000000">
                      <a:alpha val="43137"/>
                    </a:srgbClr>
                  </a:outerShdw>
                </a:effectLst>
              </a:rPr>
              <a:t>Изготвен от отбор “Кърт Вонегът”</a:t>
            </a:r>
            <a:r>
              <a:rPr lang="en-US" sz="2400" b="1" dirty="0" smtClean="0">
                <a:solidFill>
                  <a:srgbClr val="FFFFFF"/>
                </a:solidFill>
                <a:effectLst>
                  <a:outerShdw blurRad="38100" dist="38100" dir="2700000" algn="tl">
                    <a:srgbClr val="000000">
                      <a:alpha val="43137"/>
                    </a:srgbClr>
                  </a:outerShdw>
                </a:effectLst>
              </a:rPr>
              <a:t> </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267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02</a:t>
            </a:r>
            <a:endParaRPr lang="en-US" dirty="0"/>
          </a:p>
        </p:txBody>
      </p:sp>
      <p:sp>
        <p:nvSpPr>
          <p:cNvPr id="3" name="Content Placeholder 2"/>
          <p:cNvSpPr>
            <a:spLocks noGrp="1"/>
          </p:cNvSpPr>
          <p:nvPr>
            <p:ph idx="1"/>
          </p:nvPr>
        </p:nvSpPr>
        <p:spPr>
          <a:xfrm>
            <a:off x="228600" y="1447800"/>
            <a:ext cx="8686800" cy="5638800"/>
          </a:xfrm>
        </p:spPr>
        <p:txBody>
          <a:bodyPr/>
          <a:lstStyle/>
          <a:p>
            <a:pPr>
              <a:spcBef>
                <a:spcPts val="0"/>
              </a:spcBef>
            </a:pPr>
            <a:r>
              <a:rPr lang="en-US" sz="2400" dirty="0" smtClean="0"/>
              <a:t>ASP.NET </a:t>
            </a:r>
            <a:r>
              <a:rPr lang="bg-BG" sz="2400" dirty="0" smtClean="0"/>
              <a:t>е разработена от  “Майкрософт” с цел да позволи на програмистите да изграждат динамични уеб сайтове, уеб приложения и уеб услуги</a:t>
            </a:r>
            <a:r>
              <a:rPr lang="en-US" sz="2400" dirty="0" smtClean="0"/>
              <a:t>. </a:t>
            </a:r>
            <a:r>
              <a:rPr lang="bg-BG" sz="2400" dirty="0" smtClean="0"/>
              <a:t>За първи път е публикувана през януари 2002 година с версия 1.0 на </a:t>
            </a:r>
            <a:r>
              <a:rPr lang="en-US" sz="2400" dirty="0" smtClean="0"/>
              <a:t>.NET Framework</a:t>
            </a:r>
            <a:r>
              <a:rPr lang="en-CA" sz="2400" dirty="0" smtClean="0"/>
              <a:t> </a:t>
            </a:r>
            <a:r>
              <a:rPr lang="bg-BG" sz="2400" dirty="0" smtClean="0"/>
              <a:t>и е наследник на </a:t>
            </a:r>
            <a:r>
              <a:rPr lang="en-CA" sz="2400" dirty="0" smtClean="0"/>
              <a:t>Microsoft Active Server Pages (ASP) </a:t>
            </a:r>
            <a:r>
              <a:rPr lang="bg-BG" sz="2400" dirty="0" smtClean="0"/>
              <a:t>технологият</a:t>
            </a:r>
            <a:r>
              <a:rPr lang="en-US" sz="2400" dirty="0" smtClean="0"/>
              <a:t>a.</a:t>
            </a:r>
          </a:p>
          <a:p>
            <a:pPr>
              <a:spcBef>
                <a:spcPts val="0"/>
              </a:spcBef>
            </a:pPr>
            <a:r>
              <a:rPr lang="en-US" sz="2400" dirty="0" smtClean="0"/>
              <a:t> ASP.NET </a:t>
            </a:r>
            <a:r>
              <a:rPr lang="bg-BG" sz="2400" dirty="0" smtClean="0"/>
              <a:t>е изградена въз основа на </a:t>
            </a:r>
            <a:r>
              <a:rPr lang="en-US" sz="2400" dirty="0" smtClean="0"/>
              <a:t>Common Language Runtime (CLR), </a:t>
            </a:r>
            <a:r>
              <a:rPr lang="bg-BG" sz="2400" dirty="0" smtClean="0"/>
              <a:t>което позволява на програмистите да пишат </a:t>
            </a:r>
            <a:r>
              <a:rPr lang="en-US" sz="2400" dirty="0" smtClean="0"/>
              <a:t>ASP.NET </a:t>
            </a:r>
            <a:r>
              <a:rPr lang="bg-BG" sz="2400" dirty="0" smtClean="0"/>
              <a:t>код като използват </a:t>
            </a:r>
            <a:r>
              <a:rPr lang="en-US" sz="2400" dirty="0" smtClean="0"/>
              <a:t>.NET language</a:t>
            </a:r>
            <a:r>
              <a:rPr lang="bg-BG" sz="2400" dirty="0" smtClean="0"/>
              <a:t> по избор</a:t>
            </a:r>
            <a:r>
              <a:rPr lang="en-US" sz="2400" dirty="0" smtClean="0"/>
              <a:t>.</a:t>
            </a:r>
            <a:endParaRPr lang="bg-BG" sz="2400" dirty="0" smtClean="0"/>
          </a:p>
          <a:p>
            <a:pPr>
              <a:spcBef>
                <a:spcPts val="0"/>
              </a:spcBef>
            </a:pPr>
            <a:r>
              <a:rPr lang="bg-BG" sz="2400" dirty="0" smtClean="0"/>
              <a:t>Информация:</a:t>
            </a:r>
          </a:p>
          <a:p>
            <a:pPr lvl="1">
              <a:spcBef>
                <a:spcPts val="0"/>
              </a:spcBef>
            </a:pPr>
            <a:r>
              <a:rPr lang="en-CA" sz="2400" dirty="0" smtClean="0">
                <a:hlinkClick r:id="rId2"/>
              </a:rPr>
              <a:t>http://bg.wikipedia.org/wiki/ASP.NET</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2" descr="C:\Users\denis\Desktop\feature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181600"/>
            <a:ext cx="1746828" cy="1219200"/>
          </a:xfrm>
          <a:prstGeom prst="rect">
            <a:avLst/>
          </a:prstGeom>
          <a:noFill/>
          <a:effectLst>
            <a:glow rad="381000">
              <a:schemeClr val="accent5">
                <a:lumMod val="75000"/>
                <a:alpha val="52000"/>
              </a:schemeClr>
            </a:glow>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bg-BG" dirty="0" smtClean="0"/>
              <a:t>Работа с компютърни системи и програми</a:t>
            </a:r>
            <a:endParaRPr lang="en-US" dirty="0"/>
          </a:p>
        </p:txBody>
      </p:sp>
      <p:sp>
        <p:nvSpPr>
          <p:cNvPr id="10" name="Subtitle 2"/>
          <p:cNvSpPr>
            <a:spLocks noGrp="1"/>
          </p:cNvSpPr>
          <p:nvPr>
            <p:ph type="subTitle" idx="1"/>
          </p:nvPr>
        </p:nvSpPr>
        <p:spPr>
          <a:xfrm>
            <a:off x="609600" y="2550320"/>
            <a:ext cx="7924800" cy="569120"/>
          </a:xfrm>
        </p:spPr>
        <p:txBody>
          <a:bodyPr/>
          <a:lstStyle/>
          <a:p>
            <a:r>
              <a:rPr lang="bg-BG" dirty="0"/>
              <a:t>Инсталиране, използване, поддръжка, …</a:t>
            </a:r>
            <a:endParaRPr lang="en-US" dirty="0"/>
          </a:p>
        </p:txBody>
      </p:sp>
      <p:pic>
        <p:nvPicPr>
          <p:cNvPr id="11"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03</a:t>
            </a:r>
            <a:endParaRPr lang="en-US" dirty="0"/>
          </a:p>
        </p:txBody>
      </p:sp>
      <p:sp>
        <p:nvSpPr>
          <p:cNvPr id="3" name="Content Placeholder 2"/>
          <p:cNvSpPr>
            <a:spLocks noGrp="1"/>
          </p:cNvSpPr>
          <p:nvPr>
            <p:ph idx="1"/>
          </p:nvPr>
        </p:nvSpPr>
        <p:spPr>
          <a:xfrm>
            <a:off x="228600" y="1447800"/>
            <a:ext cx="8686800" cy="5638800"/>
          </a:xfrm>
        </p:spPr>
        <p:txBody>
          <a:bodyPr/>
          <a:lstStyle/>
          <a:p>
            <a:r>
              <a:rPr lang="ru-RU" sz="2400" dirty="0" smtClean="0"/>
              <a:t>Какво </a:t>
            </a:r>
            <a:r>
              <a:rPr lang="ru-RU" sz="2400" dirty="0"/>
              <a:t>представлява дефрагментирането на диска</a:t>
            </a:r>
            <a:r>
              <a:rPr lang="ru-RU" sz="2400" dirty="0" smtClean="0"/>
              <a:t>?</a:t>
            </a:r>
            <a:endParaRPr lang="ru-RU" sz="2400" dirty="0"/>
          </a:p>
          <a:p>
            <a:pPr marL="871538" lvl="1" indent="-514350">
              <a:buFont typeface="+mj-lt"/>
              <a:buAutoNum type="alphaLcParenR"/>
            </a:pPr>
            <a:r>
              <a:rPr lang="ru-RU" sz="2400" dirty="0" smtClean="0"/>
              <a:t>Процес </a:t>
            </a:r>
            <a:r>
              <a:rPr lang="ru-RU" sz="2400" dirty="0"/>
              <a:t>на подреждане на разбърканите файлове на твърдия диск на </a:t>
            </a:r>
            <a:r>
              <a:rPr lang="ru-RU" sz="2400" dirty="0" smtClean="0"/>
              <a:t>компютъра</a:t>
            </a:r>
            <a:endParaRPr lang="bg-BG" sz="2400" dirty="0" smtClean="0"/>
          </a:p>
          <a:p>
            <a:pPr marL="871538" lvl="1" indent="-514350">
              <a:buFont typeface="+mj-lt"/>
              <a:buAutoNum type="alphaLcParenR"/>
            </a:pPr>
            <a:r>
              <a:rPr lang="bg-BG" sz="2400" dirty="0" smtClean="0"/>
              <a:t>Процес на почистване на кеш паметта и бисквитките</a:t>
            </a:r>
          </a:p>
          <a:p>
            <a:pPr marL="871538" lvl="1" indent="-514350">
              <a:buFont typeface="+mj-lt"/>
              <a:buAutoNum type="alphaLcParenR"/>
            </a:pPr>
            <a:r>
              <a:rPr lang="bg-BG" sz="2400" dirty="0" smtClean="0"/>
              <a:t>Част от процеса на форматиране на твърдия диск</a:t>
            </a:r>
            <a:endParaRPr lang="en-US" sz="2400" dirty="0" smtClean="0"/>
          </a:p>
          <a:p>
            <a:pPr marL="871538" lvl="1" indent="-514350">
              <a:buFont typeface="+mj-lt"/>
              <a:buAutoNum type="alphaLcParenR"/>
            </a:pPr>
            <a:r>
              <a:rPr lang="bg-BG" sz="2400" dirty="0" smtClean="0"/>
              <a:t>Конвертиране от една файлова система в друга</a:t>
            </a:r>
            <a:endParaRPr lang="en-US" sz="2400" dirty="0" smtClean="0"/>
          </a:p>
          <a:p>
            <a:pPr marL="871538" lvl="1" indent="-514350">
              <a:buFont typeface="+mj-lt"/>
              <a:buAutoNum type="alphaLcParenR"/>
            </a:pPr>
            <a:r>
              <a:rPr lang="bg-BG" sz="2400" dirty="0" smtClean="0"/>
              <a:t>Няма верен отговор</a:t>
            </a:r>
            <a:endParaRPr lang="en-US" dirty="0" smtClean="0"/>
          </a:p>
          <a:p>
            <a:pPr marL="871538" lvl="1" indent="-51435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1905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7648</TotalTime>
  <Words>2388</Words>
  <Application>Microsoft Office PowerPoint</Application>
  <PresentationFormat>On-screen Show (4:3)</PresentationFormat>
  <Paragraphs>360</Paragraphs>
  <Slides>62</Slides>
  <Notes>1</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Тренировъчен тест по информационни технологии</vt:lpstr>
      <vt:lpstr>PowerPoint Presentation</vt:lpstr>
      <vt:lpstr>Въпрос 01</vt:lpstr>
      <vt:lpstr>Отговор 01</vt:lpstr>
      <vt:lpstr>Софтуерни системи</vt:lpstr>
      <vt:lpstr>Въпрос 02</vt:lpstr>
      <vt:lpstr>Отговор 02</vt:lpstr>
      <vt:lpstr>Работа с компютърни системи и програми</vt:lpstr>
      <vt:lpstr>Въпрос 03</vt:lpstr>
      <vt:lpstr>Отговор 03</vt:lpstr>
      <vt:lpstr>Пренос на данни и бройни системи</vt:lpstr>
      <vt:lpstr>Въпрос 04</vt:lpstr>
      <vt:lpstr>Отговор 04</vt:lpstr>
      <vt:lpstr>Операционни системи</vt:lpstr>
      <vt:lpstr>Въпрос 05</vt:lpstr>
      <vt:lpstr>Отговор 05</vt:lpstr>
      <vt:lpstr>Софтуерно инженерство</vt:lpstr>
      <vt:lpstr>Въпрос 06</vt:lpstr>
      <vt:lpstr>Отговор 06</vt:lpstr>
      <vt:lpstr>Компресиране на данни</vt:lpstr>
      <vt:lpstr>Въпрос 07</vt:lpstr>
      <vt:lpstr>Отговор 07</vt:lpstr>
      <vt:lpstr>Текстообработка</vt:lpstr>
      <vt:lpstr>Въпрос 08</vt:lpstr>
      <vt:lpstr>Отговор 08</vt:lpstr>
      <vt:lpstr>Компютърна графика</vt:lpstr>
      <vt:lpstr>Въпрос 09</vt:lpstr>
      <vt:lpstr>Отговор 09</vt:lpstr>
      <vt:lpstr>Бази от данни</vt:lpstr>
      <vt:lpstr>Въпрос 10</vt:lpstr>
      <vt:lpstr>Отговор 10</vt:lpstr>
      <vt:lpstr>Информационни системи</vt:lpstr>
      <vt:lpstr>Въпрос 11</vt:lpstr>
      <vt:lpstr>Отговор 11</vt:lpstr>
      <vt:lpstr>Сигурност и защита на информацията</vt:lpstr>
      <vt:lpstr>Въпрос 12</vt:lpstr>
      <vt:lpstr>Отговор 12</vt:lpstr>
      <vt:lpstr>Презентационни системи</vt:lpstr>
      <vt:lpstr>Въпрос 13</vt:lpstr>
      <vt:lpstr>Отговор 13</vt:lpstr>
      <vt:lpstr>Мултимедия</vt:lpstr>
      <vt:lpstr>Въпрос 14</vt:lpstr>
      <vt:lpstr>Отговор 14</vt:lpstr>
      <vt:lpstr>Компютърни мрежи</vt:lpstr>
      <vt:lpstr>Въпрос 15</vt:lpstr>
      <vt:lpstr>Отговор 15</vt:lpstr>
      <vt:lpstr>Устройство на Интернет</vt:lpstr>
      <vt:lpstr>Въпрос 16</vt:lpstr>
      <vt:lpstr>Отговор 16</vt:lpstr>
      <vt:lpstr>Електронна комуникация</vt:lpstr>
      <vt:lpstr>Въпрос 17</vt:lpstr>
      <vt:lpstr>Отговор 17</vt:lpstr>
      <vt:lpstr>World Wide Web (WWW)</vt:lpstr>
      <vt:lpstr>Въпрос 18</vt:lpstr>
      <vt:lpstr>Отговор 18</vt:lpstr>
      <vt:lpstr>Уеб дизайн, HTML, CSS</vt:lpstr>
      <vt:lpstr>Въпрос 19</vt:lpstr>
      <vt:lpstr>Отговор 19</vt:lpstr>
      <vt:lpstr>Скриптови езици и JavaScript</vt:lpstr>
      <vt:lpstr>Въпрос 20</vt:lpstr>
      <vt:lpstr>Отговор 20</vt:lpstr>
      <vt:lpstr>Тренировъчен тест по информационни технологии</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IT Test</dc:title>
  <dc:subject/>
  <dc:creator>Kurt Vonnegut Team</dc:creator>
  <cp:keywords>telerik academy, IT test</cp:keywords>
  <cp:lastModifiedBy>denis</cp:lastModifiedBy>
  <cp:revision>869</cp:revision>
  <dcterms:created xsi:type="dcterms:W3CDTF">2007-12-08T16:03:35Z</dcterms:created>
  <dcterms:modified xsi:type="dcterms:W3CDTF">2013-11-26T19:34:19Z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